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ink/ink1.xml" ContentType="application/inkml+xml"/>
  <Override PartName="/ppt/ink/ink2.xml" ContentType="application/inkml+xml"/>
  <Override PartName="/ppt/ink/ink3.xml" ContentType="application/inkml+xml"/>
  <Override PartName="/ppt/charts/chart2.xml" ContentType="application/vnd.openxmlformats-officedocument.drawingml.chart+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ink/ink4.xml" ContentType="application/inkml+xml"/>
  <Override PartName="/ppt/ink/ink5.xml" ContentType="application/inkml+xml"/>
  <Override PartName="/ppt/charts/chart4.xml" ContentType="application/vnd.openxmlformats-officedocument.drawingml.chart+xml"/>
  <Override PartName="/ppt/drawings/drawing1.xml" ContentType="application/vnd.openxmlformats-officedocument.drawingml.chartshapes+xml"/>
  <Override PartName="/ppt/notesSlides/notesSlide1.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8" r:id="rId2"/>
    <p:sldId id="270" r:id="rId3"/>
    <p:sldId id="268" r:id="rId4"/>
    <p:sldId id="259" r:id="rId5"/>
    <p:sldId id="260" r:id="rId6"/>
    <p:sldId id="262" r:id="rId7"/>
    <p:sldId id="261" r:id="rId8"/>
    <p:sldId id="267" r:id="rId9"/>
    <p:sldId id="269" r:id="rId10"/>
    <p:sldId id="263" r:id="rId11"/>
  </p:sldIdLst>
  <p:sldSz cx="12192000" cy="6858000"/>
  <p:notesSz cx="6799263" cy="9929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92244" autoAdjust="0"/>
  </p:normalViewPr>
  <p:slideViewPr>
    <p:cSldViewPr snapToGrid="0">
      <p:cViewPr varScale="1">
        <p:scale>
          <a:sx n="101" d="100"/>
          <a:sy n="101" d="100"/>
        </p:scale>
        <p:origin x="155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fr-FR" b="1"/>
              <a:t>Dépenses</a:t>
            </a:r>
            <a:r>
              <a:rPr lang="fr-FR" b="1" baseline="0"/>
              <a:t> d'équipement</a:t>
            </a:r>
            <a:endParaRPr lang="fr-FR" b="1"/>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1"/>
          <c:order val="0"/>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'CA ratios'!$B$87:$J$87</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'CA ratios'!$B$92:$J$92</c:f>
              <c:numCache>
                <c:formatCode>#,##0.00</c:formatCode>
                <c:ptCount val="9"/>
                <c:pt idx="0">
                  <c:v>25440.240000000002</c:v>
                </c:pt>
                <c:pt idx="1">
                  <c:v>110935.34999999999</c:v>
                </c:pt>
                <c:pt idx="2">
                  <c:v>201538.44</c:v>
                </c:pt>
                <c:pt idx="3">
                  <c:v>840912.53</c:v>
                </c:pt>
                <c:pt idx="4">
                  <c:v>1141110.45</c:v>
                </c:pt>
                <c:pt idx="5">
                  <c:v>5781773.1900000004</c:v>
                </c:pt>
                <c:pt idx="6">
                  <c:v>2855385.25</c:v>
                </c:pt>
                <c:pt idx="7">
                  <c:v>3702800.3000000003</c:v>
                </c:pt>
                <c:pt idx="8">
                  <c:v>11778003.779999999</c:v>
                </c:pt>
              </c:numCache>
            </c:numRef>
          </c:val>
          <c:extLst>
            <c:ext xmlns:c16="http://schemas.microsoft.com/office/drawing/2014/chart" uri="{C3380CC4-5D6E-409C-BE32-E72D297353CC}">
              <c16:uniqueId val="{00000000-A9CE-407B-BDF4-8EFC9096F1C5}"/>
            </c:ext>
          </c:extLst>
        </c:ser>
        <c:dLbls>
          <c:showLegendKey val="0"/>
          <c:showVal val="0"/>
          <c:showCatName val="0"/>
          <c:showSerName val="0"/>
          <c:showPercent val="0"/>
          <c:showBubbleSize val="0"/>
        </c:dLbls>
        <c:gapWidth val="150"/>
        <c:axId val="-1636955168"/>
        <c:axId val="-1636963872"/>
      </c:barChart>
      <c:catAx>
        <c:axId val="-163695516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636963872"/>
        <c:crosses val="autoZero"/>
        <c:auto val="1"/>
        <c:lblAlgn val="ctr"/>
        <c:lblOffset val="100"/>
        <c:noMultiLvlLbl val="0"/>
      </c:catAx>
      <c:valAx>
        <c:axId val="-163696387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636955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1">
                <a:solidFill>
                  <a:schemeClr val="bg2">
                    <a:lumMod val="50000"/>
                  </a:schemeClr>
                </a:solidFill>
              </a:defRPr>
            </a:pPr>
            <a:r>
              <a:rPr lang="fr-FR" sz="1400" b="1">
                <a:solidFill>
                  <a:schemeClr val="bg2">
                    <a:lumMod val="50000"/>
                  </a:schemeClr>
                </a:solidFill>
              </a:rPr>
              <a:t>compte 64 charges de personnel</a:t>
            </a:r>
          </a:p>
        </c:rich>
      </c:tx>
      <c:overlay val="0"/>
    </c:title>
    <c:autoTitleDeleted val="0"/>
    <c:plotArea>
      <c:layout>
        <c:manualLayout>
          <c:layoutTarget val="inner"/>
          <c:xMode val="edge"/>
          <c:yMode val="edge"/>
          <c:x val="0.1497292791231285"/>
          <c:y val="0.14313820864135102"/>
          <c:w val="0.83349923240726986"/>
          <c:h val="0.72337395639615398"/>
        </c:manualLayout>
      </c:layout>
      <c:barChart>
        <c:barDir val="col"/>
        <c:grouping val="clustered"/>
        <c:varyColors val="0"/>
        <c:ser>
          <c:idx val="1"/>
          <c:order val="0"/>
          <c:tx>
            <c:v>compte 64 charges de personnel</c:v>
          </c:tx>
          <c:invertIfNegative val="0"/>
          <c:dLbls>
            <c:dLbl>
              <c:idx val="7"/>
              <c:layout>
                <c:manualLayout>
                  <c:x val="-3.2415646555292769E-3"/>
                  <c:y val="-7.662833945622965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448-4CB1-8975-46EC8CDFA834}"/>
                </c:ext>
              </c:extLst>
            </c:dLbl>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'CA ratios'!$B$57:$J$57</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'CA ratios'!$B$64:$J$64</c:f>
              <c:numCache>
                <c:formatCode>#,##0.00</c:formatCode>
                <c:ptCount val="9"/>
                <c:pt idx="0">
                  <c:v>1252073.3900000001</c:v>
                </c:pt>
                <c:pt idx="1">
                  <c:v>243676.59</c:v>
                </c:pt>
                <c:pt idx="2">
                  <c:v>449269.31</c:v>
                </c:pt>
                <c:pt idx="3">
                  <c:v>511141.66000000003</c:v>
                </c:pt>
                <c:pt idx="4">
                  <c:v>737033.62</c:v>
                </c:pt>
                <c:pt idx="5">
                  <c:v>1068536.26</c:v>
                </c:pt>
                <c:pt idx="6">
                  <c:v>1603040.0299999998</c:v>
                </c:pt>
                <c:pt idx="7">
                  <c:v>1907187.26</c:v>
                </c:pt>
                <c:pt idx="8">
                  <c:v>2019687.7099999997</c:v>
                </c:pt>
              </c:numCache>
            </c:numRef>
          </c:val>
          <c:extLst>
            <c:ext xmlns:c16="http://schemas.microsoft.com/office/drawing/2014/chart" uri="{C3380CC4-5D6E-409C-BE32-E72D297353CC}">
              <c16:uniqueId val="{00000001-6448-4CB1-8975-46EC8CDFA834}"/>
            </c:ext>
          </c:extLst>
        </c:ser>
        <c:dLbls>
          <c:showLegendKey val="0"/>
          <c:showVal val="0"/>
          <c:showCatName val="0"/>
          <c:showSerName val="0"/>
          <c:showPercent val="0"/>
          <c:showBubbleSize val="0"/>
        </c:dLbls>
        <c:gapWidth val="150"/>
        <c:axId val="-1636961152"/>
        <c:axId val="-1636968224"/>
      </c:barChart>
      <c:catAx>
        <c:axId val="-1636961152"/>
        <c:scaling>
          <c:orientation val="minMax"/>
        </c:scaling>
        <c:delete val="0"/>
        <c:axPos val="b"/>
        <c:minorGridlines/>
        <c:numFmt formatCode="General" sourceLinked="1"/>
        <c:majorTickMark val="out"/>
        <c:minorTickMark val="none"/>
        <c:tickLblPos val="nextTo"/>
        <c:crossAx val="-1636968224"/>
        <c:crosses val="autoZero"/>
        <c:auto val="1"/>
        <c:lblAlgn val="ctr"/>
        <c:lblOffset val="100"/>
        <c:noMultiLvlLbl val="0"/>
      </c:catAx>
      <c:valAx>
        <c:axId val="-1636968224"/>
        <c:scaling>
          <c:orientation val="minMax"/>
          <c:max val="3000000"/>
        </c:scaling>
        <c:delete val="0"/>
        <c:axPos val="l"/>
        <c:majorGridlines/>
        <c:numFmt formatCode="#,##0.00" sourceLinked="1"/>
        <c:majorTickMark val="out"/>
        <c:minorTickMark val="none"/>
        <c:tickLblPos val="nextTo"/>
        <c:crossAx val="-1636961152"/>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Fiscalité</a:t>
            </a:r>
            <a:r>
              <a:rPr lang="fr-FR" baseline="0"/>
              <a:t> et dotations</a:t>
            </a:r>
            <a:endParaRPr lang="fr-F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stacked"/>
        <c:varyColors val="0"/>
        <c:ser>
          <c:idx val="1"/>
          <c:order val="0"/>
          <c:tx>
            <c:strRef>
              <c:f>'CA ratios'!$A$78</c:f>
              <c:strCache>
                <c:ptCount val="1"/>
                <c:pt idx="0">
                  <c:v>73 Impôts et taxes</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'CA ratios'!$B$72:$J$72</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'CA ratios'!$B$78:$J$78</c:f>
              <c:numCache>
                <c:formatCode>#,##0.00</c:formatCode>
                <c:ptCount val="9"/>
                <c:pt idx="0">
                  <c:v>1482741</c:v>
                </c:pt>
                <c:pt idx="1">
                  <c:v>1326348</c:v>
                </c:pt>
                <c:pt idx="2">
                  <c:v>708081</c:v>
                </c:pt>
                <c:pt idx="3">
                  <c:v>3068206.26</c:v>
                </c:pt>
                <c:pt idx="4">
                  <c:v>2712658</c:v>
                </c:pt>
                <c:pt idx="5">
                  <c:v>5766908</c:v>
                </c:pt>
                <c:pt idx="6">
                  <c:v>5357233.1500000004</c:v>
                </c:pt>
                <c:pt idx="7">
                  <c:v>5325655</c:v>
                </c:pt>
                <c:pt idx="8">
                  <c:v>5555801</c:v>
                </c:pt>
              </c:numCache>
            </c:numRef>
          </c:val>
          <c:extLst>
            <c:ext xmlns:c16="http://schemas.microsoft.com/office/drawing/2014/chart" uri="{C3380CC4-5D6E-409C-BE32-E72D297353CC}">
              <c16:uniqueId val="{00000000-23A8-4DD4-8D9E-63447953BBF2}"/>
            </c:ext>
          </c:extLst>
        </c:ser>
        <c:ser>
          <c:idx val="2"/>
          <c:order val="1"/>
          <c:tx>
            <c:strRef>
              <c:f>'CA ratios'!$A$79</c:f>
              <c:strCache>
                <c:ptCount val="1"/>
                <c:pt idx="0">
                  <c:v>74 Dotations et participations</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'CA ratios'!$B$72:$J$72</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'CA ratios'!$B$79:$J$79</c:f>
              <c:numCache>
                <c:formatCode>#,##0.00</c:formatCode>
                <c:ptCount val="9"/>
                <c:pt idx="0">
                  <c:v>4419957.75</c:v>
                </c:pt>
                <c:pt idx="1">
                  <c:v>943010.82</c:v>
                </c:pt>
                <c:pt idx="2">
                  <c:v>4441519.28</c:v>
                </c:pt>
                <c:pt idx="3">
                  <c:v>5306512.25</c:v>
                </c:pt>
                <c:pt idx="4">
                  <c:v>4932255.57</c:v>
                </c:pt>
                <c:pt idx="5">
                  <c:v>2526041.7400000002</c:v>
                </c:pt>
                <c:pt idx="6">
                  <c:v>2987340</c:v>
                </c:pt>
                <c:pt idx="7">
                  <c:v>3049722.33</c:v>
                </c:pt>
                <c:pt idx="8">
                  <c:v>3251172.5</c:v>
                </c:pt>
              </c:numCache>
            </c:numRef>
          </c:val>
          <c:extLst>
            <c:ext xmlns:c16="http://schemas.microsoft.com/office/drawing/2014/chart" uri="{C3380CC4-5D6E-409C-BE32-E72D297353CC}">
              <c16:uniqueId val="{00000001-23A8-4DD4-8D9E-63447953BBF2}"/>
            </c:ext>
          </c:extLst>
        </c:ser>
        <c:dLbls>
          <c:showLegendKey val="0"/>
          <c:showVal val="0"/>
          <c:showCatName val="0"/>
          <c:showSerName val="0"/>
          <c:showPercent val="0"/>
          <c:showBubbleSize val="0"/>
        </c:dLbls>
        <c:gapWidth val="150"/>
        <c:overlap val="100"/>
        <c:axId val="350706464"/>
        <c:axId val="350713536"/>
      </c:barChart>
      <c:catAx>
        <c:axId val="350706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50713536"/>
        <c:crosses val="autoZero"/>
        <c:auto val="1"/>
        <c:lblAlgn val="ctr"/>
        <c:lblOffset val="100"/>
        <c:noMultiLvlLbl val="0"/>
      </c:catAx>
      <c:valAx>
        <c:axId val="35071353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5070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1" i="0" u="none" strike="noStrike" baseline="0">
                <a:solidFill>
                  <a:srgbClr val="000000"/>
                </a:solidFill>
                <a:latin typeface="Arial"/>
                <a:ea typeface="Arial"/>
                <a:cs typeface="Arial"/>
              </a:defRPr>
            </a:pPr>
            <a:r>
              <a:rPr lang="fr-FR"/>
              <a:t>Evolution entre recettes et dépenses réelles de fonctionnement  Budget général</a:t>
            </a:r>
          </a:p>
        </c:rich>
      </c:tx>
      <c:layout>
        <c:manualLayout>
          <c:xMode val="edge"/>
          <c:yMode val="edge"/>
          <c:x val="0.10460485987638642"/>
          <c:y val="0.17873194805042367"/>
        </c:manualLayout>
      </c:layout>
      <c:overlay val="0"/>
      <c:spPr>
        <a:noFill/>
        <a:ln w="25400">
          <a:noFill/>
        </a:ln>
      </c:spPr>
    </c:title>
    <c:autoTitleDeleted val="0"/>
    <c:plotArea>
      <c:layout>
        <c:manualLayout>
          <c:layoutTarget val="inner"/>
          <c:xMode val="edge"/>
          <c:yMode val="edge"/>
          <c:x val="0.10050854269919259"/>
          <c:y val="1.2958849906204165E-2"/>
          <c:w val="0.88766047909169721"/>
          <c:h val="0.8950421756925464"/>
        </c:manualLayout>
      </c:layout>
      <c:lineChart>
        <c:grouping val="standard"/>
        <c:varyColors val="0"/>
        <c:ser>
          <c:idx val="2"/>
          <c:order val="0"/>
          <c:tx>
            <c:v>RRF</c:v>
          </c:tx>
          <c:spPr>
            <a:ln>
              <a:solidFill>
                <a:srgbClr val="FF0000"/>
              </a:solidFill>
            </a:ln>
          </c:spPr>
          <c:marker>
            <c:spPr>
              <a:solidFill>
                <a:srgbClr val="FF0000"/>
              </a:solidFill>
              <a:ln>
                <a:solidFill>
                  <a:srgbClr val="FF0000"/>
                </a:solidFill>
              </a:ln>
            </c:spPr>
          </c:marker>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'CA ratios'!$B$32:$J$32</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'CA ratios'!$B$33:$J$33</c:f>
              <c:numCache>
                <c:formatCode>#,##0.00</c:formatCode>
                <c:ptCount val="9"/>
                <c:pt idx="0">
                  <c:v>5902698.75</c:v>
                </c:pt>
                <c:pt idx="1">
                  <c:v>2269358.8199999998</c:v>
                </c:pt>
                <c:pt idx="2">
                  <c:v>5173445.76</c:v>
                </c:pt>
                <c:pt idx="3">
                  <c:v>8387310.5599999996</c:v>
                </c:pt>
                <c:pt idx="4">
                  <c:v>7646768.2700000005</c:v>
                </c:pt>
                <c:pt idx="5">
                  <c:v>8391317.0800000001</c:v>
                </c:pt>
                <c:pt idx="6">
                  <c:v>8442075.1500000004</c:v>
                </c:pt>
                <c:pt idx="7">
                  <c:v>8434493.2899999991</c:v>
                </c:pt>
                <c:pt idx="8">
                  <c:v>8866088.1799999997</c:v>
                </c:pt>
              </c:numCache>
            </c:numRef>
          </c:val>
          <c:smooth val="0"/>
          <c:extLst>
            <c:ext xmlns:c16="http://schemas.microsoft.com/office/drawing/2014/chart" uri="{C3380CC4-5D6E-409C-BE32-E72D297353CC}">
              <c16:uniqueId val="{00000000-B6F9-4717-AC64-390BE76EDDB7}"/>
            </c:ext>
          </c:extLst>
        </c:ser>
        <c:ser>
          <c:idx val="0"/>
          <c:order val="1"/>
          <c:tx>
            <c:v>DRF</c:v>
          </c:tx>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'CA ratios'!$B$32:$J$32</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'CA ratios'!$B$40:$J$40</c:f>
              <c:numCache>
                <c:formatCode>#,##0.00</c:formatCode>
                <c:ptCount val="9"/>
                <c:pt idx="0">
                  <c:v>4591535.22</c:v>
                </c:pt>
                <c:pt idx="1">
                  <c:v>3286810.92</c:v>
                </c:pt>
                <c:pt idx="2">
                  <c:v>3489805.6599999997</c:v>
                </c:pt>
                <c:pt idx="3">
                  <c:v>3744043.75</c:v>
                </c:pt>
                <c:pt idx="4">
                  <c:v>4455600.6800000006</c:v>
                </c:pt>
                <c:pt idx="5">
                  <c:v>5716521.7199999997</c:v>
                </c:pt>
                <c:pt idx="6">
                  <c:v>5932320.6500000004</c:v>
                </c:pt>
                <c:pt idx="7">
                  <c:v>5894796.0599999996</c:v>
                </c:pt>
                <c:pt idx="8">
                  <c:v>6953668.0499999998</c:v>
                </c:pt>
              </c:numCache>
            </c:numRef>
          </c:val>
          <c:smooth val="0"/>
          <c:extLst>
            <c:ext xmlns:c16="http://schemas.microsoft.com/office/drawing/2014/chart" uri="{C3380CC4-5D6E-409C-BE32-E72D297353CC}">
              <c16:uniqueId val="{00000001-B6F9-4717-AC64-390BE76EDDB7}"/>
            </c:ext>
          </c:extLst>
        </c:ser>
        <c:dLbls>
          <c:showLegendKey val="0"/>
          <c:showVal val="0"/>
          <c:showCatName val="0"/>
          <c:showSerName val="0"/>
          <c:showPercent val="0"/>
          <c:showBubbleSize val="0"/>
        </c:dLbls>
        <c:marker val="1"/>
        <c:smooth val="0"/>
        <c:axId val="-1640925808"/>
        <c:axId val="-1640924720"/>
      </c:lineChart>
      <c:catAx>
        <c:axId val="-1640925808"/>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fr-FR"/>
          </a:p>
        </c:txPr>
        <c:crossAx val="-1640924720"/>
        <c:crosses val="autoZero"/>
        <c:auto val="1"/>
        <c:lblAlgn val="ctr"/>
        <c:lblOffset val="100"/>
        <c:tickLblSkip val="1"/>
        <c:tickMarkSkip val="1"/>
        <c:noMultiLvlLbl val="0"/>
      </c:catAx>
      <c:valAx>
        <c:axId val="-1640924720"/>
        <c:scaling>
          <c:orientation val="minMax"/>
          <c:max val="13000000"/>
          <c:min val="0"/>
        </c:scaling>
        <c:delete val="0"/>
        <c:axPos val="l"/>
        <c:majorGridlines>
          <c:spPr>
            <a:ln w="3175">
              <a:solidFill>
                <a:srgbClr val="000000"/>
              </a:solidFill>
              <a:prstDash val="solid"/>
            </a:ln>
          </c:spPr>
        </c:majorGridlines>
        <c:numFmt formatCode="#,##0.00" sourceLinked="1"/>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fr-FR"/>
          </a:p>
        </c:txPr>
        <c:crossAx val="-1640925808"/>
        <c:crosses val="autoZero"/>
        <c:crossBetween val="between"/>
      </c:valAx>
    </c:plotArea>
    <c:legend>
      <c:legendPos val="r"/>
      <c:layout>
        <c:manualLayout>
          <c:xMode val="edge"/>
          <c:yMode val="edge"/>
          <c:x val="0.75440992626548042"/>
          <c:y val="9.3284747290646799E-2"/>
          <c:w val="0.16381450007125564"/>
          <c:h val="8.4919485622277566E-2"/>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fr-FR"/>
        </a:p>
      </c:txPr>
    </c:legend>
    <c:plotVisOnly val="1"/>
    <c:dispBlanksAs val="gap"/>
    <c:showDLblsOverMax val="0"/>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fr-FR"/>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627050851711287E-2"/>
          <c:y val="3.9113804594650387E-2"/>
          <c:w val="0.80399052807885563"/>
          <c:h val="0.9478142532057231"/>
        </c:manualLayout>
      </c:layout>
      <c:barChart>
        <c:barDir val="col"/>
        <c:grouping val="clustered"/>
        <c:varyColors val="0"/>
        <c:ser>
          <c:idx val="0"/>
          <c:order val="0"/>
          <c:tx>
            <c:strRef>
              <c:f>'CA ratios'!$A$94</c:f>
              <c:strCache>
                <c:ptCount val="1"/>
                <c:pt idx="0">
                  <c:v>Epargne brute</c:v>
                </c:pt>
              </c:strCache>
            </c:strRef>
          </c:tx>
          <c:spPr>
            <a:solidFill>
              <a:srgbClr val="0033CC"/>
            </a:solidFill>
          </c:spPr>
          <c:invertIfNegative val="0"/>
          <c:dLbls>
            <c:dLbl>
              <c:idx val="0"/>
              <c:layout>
                <c:manualLayout>
                  <c:x val="7.1952530386057579E-3"/>
                  <c:y val="6.9795115601815807E-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2C-49F2-B28D-DC8780FEC1CF}"/>
                </c:ext>
              </c:extLst>
            </c:dLbl>
            <c:dLbl>
              <c:idx val="1"/>
              <c:layout>
                <c:manualLayout>
                  <c:x val="-3.7795757475892248E-2"/>
                  <c:y val="-4.026307088950548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52C-49F2-B28D-DC8780FEC1CF}"/>
                </c:ext>
              </c:extLst>
            </c:dLbl>
            <c:dLbl>
              <c:idx val="2"/>
              <c:layout>
                <c:manualLayout>
                  <c:x val="-3.158131836102253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F52C-49F2-B28D-DC8780FEC1CF}"/>
                </c:ext>
              </c:extLst>
            </c:dLbl>
            <c:dLbl>
              <c:idx val="3"/>
              <c:layout>
                <c:manualLayout>
                  <c:x val="-3.753805496510545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52C-49F2-B28D-DC8780FEC1CF}"/>
                </c:ext>
              </c:extLst>
            </c:dLbl>
            <c:dLbl>
              <c:idx val="4"/>
              <c:layout>
                <c:manualLayout>
                  <c:x val="-1.495957185522124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F52C-49F2-B28D-DC8780FEC1CF}"/>
                </c:ext>
              </c:extLst>
            </c:dLbl>
            <c:dLbl>
              <c:idx val="5"/>
              <c:layout>
                <c:manualLayout>
                  <c:x val="-2.3270445108121967E-2"/>
                  <c:y val="1.37939304099469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F52C-49F2-B28D-DC8780FEC1CF}"/>
                </c:ext>
              </c:extLst>
            </c:dLbl>
            <c:dLbl>
              <c:idx val="6"/>
              <c:layout>
                <c:manualLayout>
                  <c:x val="-1.6621746505801317E-2"/>
                  <c:y val="1.10351443279575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F52C-49F2-B28D-DC8780FEC1CF}"/>
                </c:ext>
              </c:extLst>
            </c:dLbl>
            <c:numFmt formatCode="#,##0" sourceLinked="0"/>
            <c:spPr>
              <a:noFill/>
              <a:ln>
                <a:noFill/>
              </a:ln>
              <a:effectLst/>
            </c:spPr>
            <c:txPr>
              <a:bodyPr/>
              <a:lstStyle/>
              <a:p>
                <a:pPr>
                  <a:defRPr>
                    <a:solidFill>
                      <a:srgbClr val="0070C0"/>
                    </a:solidFil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'CA ratios'!$B$87:$J$87</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'CA ratios'!$B$94:$J$94</c:f>
              <c:numCache>
                <c:formatCode>#,##0.00</c:formatCode>
                <c:ptCount val="9"/>
                <c:pt idx="0">
                  <c:v>1316680.2699999996</c:v>
                </c:pt>
                <c:pt idx="1">
                  <c:v>-1010568.8000000003</c:v>
                </c:pt>
                <c:pt idx="2">
                  <c:v>1695509.3800000008</c:v>
                </c:pt>
                <c:pt idx="3">
                  <c:v>4643266.8099999996</c:v>
                </c:pt>
                <c:pt idx="4">
                  <c:v>3191167.5900000008</c:v>
                </c:pt>
                <c:pt idx="5">
                  <c:v>2674795.3600000003</c:v>
                </c:pt>
                <c:pt idx="6">
                  <c:v>2509755.4500000002</c:v>
                </c:pt>
                <c:pt idx="7">
                  <c:v>2539697.2300000004</c:v>
                </c:pt>
                <c:pt idx="8">
                  <c:v>1912420.129999999</c:v>
                </c:pt>
              </c:numCache>
            </c:numRef>
          </c:val>
          <c:extLst>
            <c:ext xmlns:c16="http://schemas.microsoft.com/office/drawing/2014/chart" uri="{C3380CC4-5D6E-409C-BE32-E72D297353CC}">
              <c16:uniqueId val="{00000003-F52C-49F2-B28D-DC8780FEC1CF}"/>
            </c:ext>
          </c:extLst>
        </c:ser>
        <c:ser>
          <c:idx val="1"/>
          <c:order val="1"/>
          <c:tx>
            <c:strRef>
              <c:f>'CA ratios'!$A$95</c:f>
              <c:strCache>
                <c:ptCount val="1"/>
                <c:pt idx="0">
                  <c:v>Epargne nette</c:v>
                </c:pt>
              </c:strCache>
            </c:strRef>
          </c:tx>
          <c:spPr>
            <a:solidFill>
              <a:srgbClr val="FF0000"/>
            </a:solidFill>
          </c:spPr>
          <c:invertIfNegative val="0"/>
          <c:dLbls>
            <c:dLbl>
              <c:idx val="0"/>
              <c:layout>
                <c:manualLayout>
                  <c:x val="5.485176346914434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F52C-49F2-B28D-DC8780FEC1CF}"/>
                </c:ext>
              </c:extLst>
            </c:dLbl>
            <c:dLbl>
              <c:idx val="1"/>
              <c:layout>
                <c:manualLayout>
                  <c:x val="1.9923584465237187E-2"/>
                  <c:y val="-1.870326627238573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52C-49F2-B28D-DC8780FEC1CF}"/>
                </c:ext>
              </c:extLst>
            </c:dLbl>
            <c:dLbl>
              <c:idx val="2"/>
              <c:layout>
                <c:manualLayout>
                  <c:x val="1.479289940828402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52C-49F2-B28D-DC8780FEC1CF}"/>
                </c:ext>
              </c:extLst>
            </c:dLbl>
            <c:dLbl>
              <c:idx val="3"/>
              <c:layout>
                <c:manualLayout>
                  <c:x val="1.873767258382642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52C-49F2-B28D-DC8780FEC1CF}"/>
                </c:ext>
              </c:extLst>
            </c:dLbl>
            <c:dLbl>
              <c:idx val="4"/>
              <c:layout>
                <c:manualLayout>
                  <c:x val="3.0413607949016461E-2"/>
                  <c:y val="1.121327067340882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52C-49F2-B28D-DC8780FEC1CF}"/>
                </c:ext>
              </c:extLst>
            </c:dLbl>
            <c:dLbl>
              <c:idx val="5"/>
              <c:layout>
                <c:manualLayout>
                  <c:x val="2.4425847802411027E-2"/>
                  <c:y val="7.55029364797004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52C-49F2-B28D-DC8780FEC1CF}"/>
                </c:ext>
              </c:extLst>
            </c:dLbl>
            <c:dLbl>
              <c:idx val="6"/>
              <c:layout>
                <c:manualLayout>
                  <c:x val="1.7326050130187908E-2"/>
                  <c:y val="2.278840792569322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52C-49F2-B28D-DC8780FEC1CF}"/>
                </c:ext>
              </c:extLst>
            </c:dLbl>
            <c:dLbl>
              <c:idx val="7"/>
              <c:layout>
                <c:manualLayout>
                  <c:x val="2.18843809070766E-2"/>
                  <c:y val="-3.096448610560018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52C-49F2-B28D-DC8780FEC1CF}"/>
                </c:ext>
              </c:extLst>
            </c:dLbl>
            <c:dLbl>
              <c:idx val="8"/>
              <c:layout>
                <c:manualLayout>
                  <c:x val="2.7353264108918657E-2"/>
                  <c:y val="8.0127289788251997E-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52C-49F2-B28D-DC8780FEC1CF}"/>
                </c:ext>
              </c:extLst>
            </c:dLbl>
            <c:dLbl>
              <c:idx val="10"/>
              <c:layout>
                <c:manualLayout>
                  <c:x val="1.6765285996055226E-2"/>
                  <c:y val="6.437768240343327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52C-49F2-B28D-DC8780FEC1CF}"/>
                </c:ext>
              </c:extLst>
            </c:dLbl>
            <c:dLbl>
              <c:idx val="11"/>
              <c:layout>
                <c:manualLayout>
                  <c:x val="9.8619329388560163E-4"/>
                  <c:y val="-1.93133047210300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52C-49F2-B28D-DC8780FEC1CF}"/>
                </c:ext>
              </c:extLst>
            </c:dLbl>
            <c:numFmt formatCode="#,##0" sourceLinked="0"/>
            <c:spPr>
              <a:noFill/>
              <a:ln>
                <a:noFill/>
              </a:ln>
              <a:effectLst/>
            </c:spPr>
            <c:txPr>
              <a:bodyPr/>
              <a:lstStyle/>
              <a:p>
                <a:pPr>
                  <a:defRPr>
                    <a:solidFill>
                      <a:srgbClr val="FF0000"/>
                    </a:solidFil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'CA ratios'!$B$87:$J$87</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'CA ratios'!$B$95:$J$95</c:f>
              <c:numCache>
                <c:formatCode>#,##0.00</c:formatCode>
                <c:ptCount val="9"/>
                <c:pt idx="0">
                  <c:v>1316680.2699999996</c:v>
                </c:pt>
                <c:pt idx="1">
                  <c:v>-1010568.8000000003</c:v>
                </c:pt>
                <c:pt idx="2">
                  <c:v>1695509.3800000008</c:v>
                </c:pt>
                <c:pt idx="3">
                  <c:v>4643266.8099999996</c:v>
                </c:pt>
                <c:pt idx="4">
                  <c:v>3191167.5900000008</c:v>
                </c:pt>
                <c:pt idx="5">
                  <c:v>2674795.3600000003</c:v>
                </c:pt>
                <c:pt idx="6">
                  <c:v>2251909.1</c:v>
                </c:pt>
                <c:pt idx="7">
                  <c:v>2281363.3300000005</c:v>
                </c:pt>
                <c:pt idx="8">
                  <c:v>1653644.9799999991</c:v>
                </c:pt>
              </c:numCache>
            </c:numRef>
          </c:val>
          <c:extLst>
            <c:ext xmlns:c16="http://schemas.microsoft.com/office/drawing/2014/chart" uri="{C3380CC4-5D6E-409C-BE32-E72D297353CC}">
              <c16:uniqueId val="{0000000E-F52C-49F2-B28D-DC8780FEC1CF}"/>
            </c:ext>
          </c:extLst>
        </c:ser>
        <c:dLbls>
          <c:showLegendKey val="0"/>
          <c:showVal val="0"/>
          <c:showCatName val="0"/>
          <c:showSerName val="0"/>
          <c:showPercent val="0"/>
          <c:showBubbleSize val="0"/>
        </c:dLbls>
        <c:gapWidth val="150"/>
        <c:axId val="-1640916016"/>
        <c:axId val="-1640919280"/>
      </c:barChart>
      <c:catAx>
        <c:axId val="-1640916016"/>
        <c:scaling>
          <c:orientation val="minMax"/>
        </c:scaling>
        <c:delete val="0"/>
        <c:axPos val="b"/>
        <c:numFmt formatCode="General" sourceLinked="1"/>
        <c:majorTickMark val="out"/>
        <c:minorTickMark val="none"/>
        <c:tickLblPos val="nextTo"/>
        <c:crossAx val="-1640919280"/>
        <c:crosses val="autoZero"/>
        <c:auto val="1"/>
        <c:lblAlgn val="ctr"/>
        <c:lblOffset val="100"/>
        <c:noMultiLvlLbl val="0"/>
      </c:catAx>
      <c:valAx>
        <c:axId val="-1640919280"/>
        <c:scaling>
          <c:orientation val="minMax"/>
        </c:scaling>
        <c:delete val="0"/>
        <c:axPos val="l"/>
        <c:majorGridlines/>
        <c:numFmt formatCode="#,##0.00" sourceLinked="1"/>
        <c:majorTickMark val="out"/>
        <c:minorTickMark val="none"/>
        <c:tickLblPos val="nextTo"/>
        <c:crossAx val="-1640916016"/>
        <c:crosses val="autoZero"/>
        <c:crossBetween val="between"/>
      </c:valAx>
    </c:plotArea>
    <c:legend>
      <c:legendPos val="r"/>
      <c:layout>
        <c:manualLayout>
          <c:xMode val="edge"/>
          <c:yMode val="edge"/>
          <c:x val="9.5319292301176292E-2"/>
          <c:y val="0.14391236916043762"/>
          <c:w val="0.30550921926295266"/>
          <c:h val="9.1443285894803564E-2"/>
        </c:manualLayout>
      </c:layout>
      <c:overlay val="0"/>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1818174079591774"/>
          <c:y val="3.1924209813331911E-2"/>
          <c:w val="0.81168896056667617"/>
          <c:h val="0.90133925109955482"/>
        </c:manualLayout>
      </c:layout>
      <c:bar3DChart>
        <c:barDir val="col"/>
        <c:grouping val="clustered"/>
        <c:varyColors val="0"/>
        <c:ser>
          <c:idx val="1"/>
          <c:order val="1"/>
          <c:invertIfNegative val="0"/>
          <c:dLbls>
            <c:dLbl>
              <c:idx val="6"/>
              <c:layout>
                <c:manualLayout>
                  <c:x val="9.692740137636910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34C-43C8-9010-711A5B2BBD0E}"/>
                </c:ext>
              </c:extLst>
            </c:dLbl>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'CA ratios'!$G$193:$G$201</c:f>
              <c:strCache>
                <c:ptCount val="9"/>
                <c:pt idx="0">
                  <c:v>Fin 2016</c:v>
                </c:pt>
                <c:pt idx="1">
                  <c:v>Fin 2017</c:v>
                </c:pt>
                <c:pt idx="2">
                  <c:v>Fin 2018</c:v>
                </c:pt>
                <c:pt idx="3">
                  <c:v>Fin 2019</c:v>
                </c:pt>
                <c:pt idx="4">
                  <c:v>Fin 2020</c:v>
                </c:pt>
                <c:pt idx="5">
                  <c:v>Fin 2021</c:v>
                </c:pt>
                <c:pt idx="6">
                  <c:v>Fin 2022</c:v>
                </c:pt>
                <c:pt idx="7">
                  <c:v>Fin 2023</c:v>
                </c:pt>
                <c:pt idx="8">
                  <c:v>Fin 2024</c:v>
                </c:pt>
              </c:strCache>
            </c:strRef>
          </c:cat>
          <c:val>
            <c:numRef>
              <c:f>'CA ratios'!$H$193:$H$201</c:f>
              <c:numCache>
                <c:formatCode>#,##0.00</c:formatCode>
                <c:ptCount val="9"/>
                <c:pt idx="0">
                  <c:v>1285723.2900000003</c:v>
                </c:pt>
                <c:pt idx="1">
                  <c:v>230735.84000000008</c:v>
                </c:pt>
                <c:pt idx="2">
                  <c:v>1797478.7200000004</c:v>
                </c:pt>
                <c:pt idx="3">
                  <c:v>5880684.2499999991</c:v>
                </c:pt>
                <c:pt idx="4">
                  <c:v>12056086.169999998</c:v>
                </c:pt>
                <c:pt idx="5">
                  <c:v>10499814.539999997</c:v>
                </c:pt>
                <c:pt idx="6">
                  <c:v>10361500.859999996</c:v>
                </c:pt>
                <c:pt idx="7">
                  <c:v>9752330.5099999961</c:v>
                </c:pt>
                <c:pt idx="8">
                  <c:v>3994443.4500711989</c:v>
                </c:pt>
              </c:numCache>
            </c:numRef>
          </c:val>
          <c:extLst>
            <c:ext xmlns:c16="http://schemas.microsoft.com/office/drawing/2014/chart" uri="{C3380CC4-5D6E-409C-BE32-E72D297353CC}">
              <c16:uniqueId val="{00000000-F34C-43C8-9010-711A5B2BBD0E}"/>
            </c:ext>
          </c:extLst>
        </c:ser>
        <c:dLbls>
          <c:showLegendKey val="0"/>
          <c:showVal val="0"/>
          <c:showCatName val="0"/>
          <c:showSerName val="0"/>
          <c:showPercent val="0"/>
          <c:showBubbleSize val="0"/>
        </c:dLbls>
        <c:gapWidth val="150"/>
        <c:shape val="box"/>
        <c:axId val="-1640923632"/>
        <c:axId val="-1640917104"/>
        <c:axId val="0"/>
        <c:extLst>
          <c:ext xmlns:c15="http://schemas.microsoft.com/office/drawing/2012/chart" uri="{02D57815-91ED-43cb-92C2-25804820EDAC}">
            <c15:filteredBarSeries>
              <c15:ser>
                <c:idx val="0"/>
                <c:order val="0"/>
                <c:invertIfNegative val="0"/>
                <c:dLbls>
                  <c:dLbl>
                    <c:idx val="4"/>
                    <c:layout>
                      <c:manualLayout>
                        <c:x val="6.4257028112449923E-3"/>
                        <c:y val="-9.0550735487436741E-3"/>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1-F34C-43C8-9010-711A5B2BBD0E}"/>
                      </c:ext>
                    </c:extLst>
                  </c:dLbl>
                  <c:dLbl>
                    <c:idx val="5"/>
                    <c:layout>
                      <c:manualLayout>
                        <c:x val="1.3104013104013105E-2"/>
                        <c:y val="-6.5552277941658471E-3"/>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2-F34C-43C8-9010-711A5B2BBD0E}"/>
                      </c:ext>
                    </c:extLst>
                  </c:dLbl>
                  <c:dLbl>
                    <c:idx val="6"/>
                    <c:layout>
                      <c:manualLayout>
                        <c:x val="9.8280098280098278E-3"/>
                        <c:y val="2.7531956735496559E-2"/>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3-F34C-43C8-9010-711A5B2BBD0E}"/>
                      </c:ext>
                    </c:extLst>
                  </c:dLbl>
                  <c:numFmt formatCode="#,##0" sourceLinked="0"/>
                  <c:spPr>
                    <a:noFill/>
                    <a:ln>
                      <a:noFill/>
                    </a:ln>
                    <a:effectLst/>
                  </c:spPr>
                  <c:txPr>
                    <a:bodyPr/>
                    <a:lstStyle/>
                    <a:p>
                      <a:pPr>
                        <a:defRPr sz="900" baseline="0"/>
                      </a:pPr>
                      <a:endParaRPr lang="fr-FR"/>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'CA ratios'!$G$193:$G$201</c15:sqref>
                        </c15:formulaRef>
                      </c:ext>
                    </c:extLst>
                    <c:strCache>
                      <c:ptCount val="9"/>
                      <c:pt idx="0">
                        <c:v>Fin 2016</c:v>
                      </c:pt>
                      <c:pt idx="1">
                        <c:v>Fin 2017</c:v>
                      </c:pt>
                      <c:pt idx="2">
                        <c:v>Fin 2018</c:v>
                      </c:pt>
                      <c:pt idx="3">
                        <c:v>Fin 2019</c:v>
                      </c:pt>
                      <c:pt idx="4">
                        <c:v>Fin 2020</c:v>
                      </c:pt>
                      <c:pt idx="5">
                        <c:v>Fin 2021</c:v>
                      </c:pt>
                      <c:pt idx="6">
                        <c:v>Fin 2022</c:v>
                      </c:pt>
                      <c:pt idx="7">
                        <c:v>Fin 2023</c:v>
                      </c:pt>
                      <c:pt idx="8">
                        <c:v>Fin 2024</c:v>
                      </c:pt>
                    </c:strCache>
                  </c:strRef>
                </c:cat>
                <c:val>
                  <c:numRef>
                    <c:extLst>
                      <c:ext uri="{02D57815-91ED-43cb-92C2-25804820EDAC}">
                        <c15:formulaRef>
                          <c15:sqref>'CA ratios'!$G$193:$G$201</c15:sqref>
                        </c15:formulaRef>
                      </c:ext>
                    </c:extLst>
                    <c:numCache>
                      <c:formatCode>General</c:formatCode>
                      <c:ptCount val="9"/>
                      <c:pt idx="0">
                        <c:v>0</c:v>
                      </c:pt>
                      <c:pt idx="1">
                        <c:v>0</c:v>
                      </c:pt>
                      <c:pt idx="2">
                        <c:v>0</c:v>
                      </c:pt>
                      <c:pt idx="3">
                        <c:v>0</c:v>
                      </c:pt>
                      <c:pt idx="4">
                        <c:v>0</c:v>
                      </c:pt>
                      <c:pt idx="5">
                        <c:v>0</c:v>
                      </c:pt>
                      <c:pt idx="6">
                        <c:v>0</c:v>
                      </c:pt>
                      <c:pt idx="7">
                        <c:v>0</c:v>
                      </c:pt>
                      <c:pt idx="8">
                        <c:v>0</c:v>
                      </c:pt>
                    </c:numCache>
                  </c:numRef>
                </c:val>
                <c:extLst>
                  <c:ext xmlns:c16="http://schemas.microsoft.com/office/drawing/2014/chart" uri="{C3380CC4-5D6E-409C-BE32-E72D297353CC}">
                    <c16:uniqueId val="{00000004-F34C-43C8-9010-711A5B2BBD0E}"/>
                  </c:ext>
                </c:extLst>
              </c15:ser>
            </c15:filteredBarSeries>
          </c:ext>
        </c:extLst>
      </c:bar3DChart>
      <c:catAx>
        <c:axId val="-1640923632"/>
        <c:scaling>
          <c:orientation val="minMax"/>
        </c:scaling>
        <c:delete val="0"/>
        <c:axPos val="b"/>
        <c:numFmt formatCode="General" sourceLinked="0"/>
        <c:majorTickMark val="out"/>
        <c:minorTickMark val="none"/>
        <c:tickLblPos val="nextTo"/>
        <c:crossAx val="-1640917104"/>
        <c:crosses val="autoZero"/>
        <c:auto val="1"/>
        <c:lblAlgn val="ctr"/>
        <c:lblOffset val="100"/>
        <c:noMultiLvlLbl val="0"/>
      </c:catAx>
      <c:valAx>
        <c:axId val="-1640917104"/>
        <c:scaling>
          <c:orientation val="minMax"/>
        </c:scaling>
        <c:delete val="0"/>
        <c:axPos val="l"/>
        <c:majorGridlines/>
        <c:numFmt formatCode="#,##0" sourceLinked="0"/>
        <c:majorTickMark val="out"/>
        <c:minorTickMark val="none"/>
        <c:tickLblPos val="nextTo"/>
        <c:crossAx val="-1640923632"/>
        <c:crosses val="autoZero"/>
        <c:crossBetween val="between"/>
      </c:valAx>
    </c:plotArea>
    <c:plotVisOnly val="1"/>
    <c:dispBlanksAs val="gap"/>
    <c:showDLblsOverMax val="0"/>
  </c:chart>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0.12187</cdr:x>
      <cdr:y>0.23112</cdr:y>
    </cdr:from>
    <cdr:to>
      <cdr:x>0.64493</cdr:x>
      <cdr:y>0.27427</cdr:y>
    </cdr:to>
    <cdr:sp macro="" textlink="">
      <cdr:nvSpPr>
        <cdr:cNvPr id="3" name="ZoneTexte 2"/>
        <cdr:cNvSpPr txBox="1"/>
      </cdr:nvSpPr>
      <cdr:spPr>
        <a:xfrm xmlns:a="http://schemas.openxmlformats.org/drawingml/2006/main">
          <a:off x="1762125" y="1428751"/>
          <a:ext cx="7562850" cy="2667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fr-FR" sz="1100"/>
        </a:p>
      </cdr:txBody>
    </cdr:sp>
  </cdr:relSizeAnchor>
</c:userShapes>
</file>

<file path=ppt/drawings/drawing2.xml><?xml version="1.0" encoding="utf-8"?>
<c:userShapes xmlns:c="http://schemas.openxmlformats.org/drawingml/2006/chart">
  <cdr:relSizeAnchor xmlns:cdr="http://schemas.openxmlformats.org/drawingml/2006/chartDrawing">
    <cdr:from>
      <cdr:x>0.18784</cdr:x>
      <cdr:y>0.8489</cdr:y>
    </cdr:from>
    <cdr:to>
      <cdr:x>0.96081</cdr:x>
      <cdr:y>0.9219</cdr:y>
    </cdr:to>
    <cdr:sp macro="" textlink="">
      <cdr:nvSpPr>
        <cdr:cNvPr id="2" name="ZoneTexte 1"/>
        <cdr:cNvSpPr txBox="1"/>
      </cdr:nvSpPr>
      <cdr:spPr>
        <a:xfrm xmlns:a="http://schemas.openxmlformats.org/drawingml/2006/main">
          <a:off x="1323975" y="4762500"/>
          <a:ext cx="5448300" cy="4095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fr-FR" sz="1100"/>
        </a:p>
      </cdr:txBody>
    </cdr:sp>
  </cdr:relSizeAnchor>
  <cdr:relSizeAnchor xmlns:cdr="http://schemas.openxmlformats.org/drawingml/2006/chartDrawing">
    <cdr:from>
      <cdr:x>0.18319</cdr:x>
      <cdr:y>0.03674</cdr:y>
    </cdr:from>
    <cdr:to>
      <cdr:x>0.76127</cdr:x>
      <cdr:y>0.16917</cdr:y>
    </cdr:to>
    <cdr:sp macro="" textlink="">
      <cdr:nvSpPr>
        <cdr:cNvPr id="3" name="ZoneTexte 2"/>
        <cdr:cNvSpPr txBox="1"/>
      </cdr:nvSpPr>
      <cdr:spPr>
        <a:xfrm xmlns:a="http://schemas.openxmlformats.org/drawingml/2006/main">
          <a:off x="1200107" y="169729"/>
          <a:ext cx="3787226" cy="61182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FR" sz="1100" b="1" dirty="0"/>
            <a:t>Evolution du fonds de roulement</a:t>
          </a:r>
        </a:p>
      </cdr:txBody>
    </cdr:sp>
  </cdr:relSizeAnchor>
</c:userShape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4T10:12:40.850"/>
    </inkml:context>
    <inkml:brush xml:id="br0">
      <inkml:brushProperty name="width" value="0.035" units="cm"/>
      <inkml:brushProperty name="height" value="0.035" units="cm"/>
      <inkml:brushProperty name="color" value="#E71224"/>
    </inkml:brush>
  </inkml:definitions>
  <inkml:trace contextRef="#ctx0" brushRef="#br0">0 1 24575,'1246'0'-1365,"-1207"0"-5461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4T10:12:42.367"/>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4T10:16:24.747"/>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4T10:40:05.603"/>
    </inkml:context>
    <inkml:brush xml:id="br0">
      <inkml:brushProperty name="width" value="0.035" units="cm"/>
      <inkml:brushProperty name="height" value="0.035" units="cm"/>
      <inkml:brushProperty name="color" value="#E71224"/>
    </inkml:brush>
  </inkml:definitions>
  <inkml:trace contextRef="#ctx0" brushRef="#br0">455 2 24575,'-98'-1'0,"-115"3"0,207-2 0,0 0 0,0 1 0,0 0 0,0 0 0,0 1 0,0 0 0,0 0 0,0 0 0,1 1 0,-1 0 0,1 0 0,0 0 0,-1 1 0,1-1 0,1 1 0,-1 0 0,1 1 0,-7 7 0,7-5 0,-1 0 0,1 0 0,1 1 0,-1-1 0,1 1 0,1 0 0,-1 0 0,2 0 0,-1 0 0,1 0 0,0 0 0,0 0 0,1 12 0,1-15 0,-1 0 0,1 0 0,0 0 0,0-1 0,0 1 0,0 0 0,1-1 0,0 1 0,0-1 0,0 0 0,1 1 0,-1-1 0,1 0 0,0 0 0,0-1 0,1 1 0,-1-1 0,1 1 0,-1-1 0,1 0 0,0 0 0,5 2 0,10 4 0,-1 0 0,2-1 0,-1-1 0,22 5 0,28 11 0,-38-12 0,0 0 0,0-2 0,1-1 0,0-2 0,42 3 0,162-5 0,-150-5 0,-81 1 0,-1 0 0,0 0 0,1 0 0,-1-1 0,0 1 0,1-1 0,-1 0 0,0 0 0,0-1 0,0 1 0,0-1 0,0 0 0,5-3 0,-7 3 0,0-1 0,0 1 0,0-1 0,0 0 0,0 0 0,0 0 0,-1 1 0,1-1 0,-1-1 0,0 1 0,0 0 0,0 0 0,0 0 0,-1-1 0,1 1 0,-1 0 0,0-1 0,0-2 0,1-8 0,-1 0 0,-1 0 0,0 0 0,-1 0 0,-1 0 0,0 0 0,0 1 0,-1-1 0,-1 1 0,-7-13 0,8 18 0,0 1 0,-1 0 0,0 0 0,0 1 0,-1-1 0,0 1 0,0 0 0,0 1 0,-1 0 0,0-1 0,0 2 0,0-1 0,0 1 0,-1 1 0,0-1 0,0 1 0,-16-4 0,-29-5-1365,29 6-5461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4T10:40:37.962"/>
    </inkml:context>
    <inkml:brush xml:id="br0">
      <inkml:brushProperty name="width" value="0.035" units="cm"/>
      <inkml:brushProperty name="height" value="0.035" units="cm"/>
      <inkml:brushProperty name="color" value="#E71224"/>
    </inkml:brush>
  </inkml:definitions>
  <inkml:trace contextRef="#ctx0" brushRef="#br0">0 1 24575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B8F649FB-68A5-4022-961C-FCB8A61376CD}" type="datetimeFigureOut">
              <a:rPr lang="fr-FR" smtClean="0"/>
              <a:t>14/03/2024</a:t>
            </a:fld>
            <a:endParaRPr lang="fr-FR"/>
          </a:p>
        </p:txBody>
      </p:sp>
      <p:sp>
        <p:nvSpPr>
          <p:cNvPr id="4" name="Espace réservé de l'image des diapositives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5EBFFF7A-890C-46A2-BEDE-AE630FA8C3EC}" type="slidenum">
              <a:rPr lang="fr-FR" smtClean="0"/>
              <a:t>‹N°›</a:t>
            </a:fld>
            <a:endParaRPr lang="fr-FR"/>
          </a:p>
        </p:txBody>
      </p:sp>
    </p:spTree>
    <p:extLst>
      <p:ext uri="{BB962C8B-B14F-4D97-AF65-F5344CB8AC3E}">
        <p14:creationId xmlns:p14="http://schemas.microsoft.com/office/powerpoint/2010/main" val="2868544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EBFFF7A-890C-46A2-BEDE-AE630FA8C3EC}" type="slidenum">
              <a:rPr lang="fr-FR" smtClean="0"/>
              <a:t>6</a:t>
            </a:fld>
            <a:endParaRPr lang="fr-FR"/>
          </a:p>
        </p:txBody>
      </p:sp>
    </p:spTree>
    <p:extLst>
      <p:ext uri="{BB962C8B-B14F-4D97-AF65-F5344CB8AC3E}">
        <p14:creationId xmlns:p14="http://schemas.microsoft.com/office/powerpoint/2010/main" val="2310819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D5E4D0-B982-CD6A-7190-61E589277F3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CA104EF2-7B13-F9EF-9655-02ECC7F7F7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9292D8B-9584-5D80-9887-4DCF6C361A46}"/>
              </a:ext>
            </a:extLst>
          </p:cNvPr>
          <p:cNvSpPr>
            <a:spLocks noGrp="1"/>
          </p:cNvSpPr>
          <p:nvPr>
            <p:ph type="dt" sz="half" idx="10"/>
          </p:nvPr>
        </p:nvSpPr>
        <p:spPr/>
        <p:txBody>
          <a:bodyPr/>
          <a:lstStyle/>
          <a:p>
            <a:fld id="{3C3A1C8B-33C6-4DC7-B4D3-F045CE838D18}" type="datetime1">
              <a:rPr lang="fr-FR" smtClean="0"/>
              <a:t>14/03/2024</a:t>
            </a:fld>
            <a:endParaRPr lang="fr-FR"/>
          </a:p>
        </p:txBody>
      </p:sp>
      <p:sp>
        <p:nvSpPr>
          <p:cNvPr id="5" name="Espace réservé du pied de page 4">
            <a:extLst>
              <a:ext uri="{FF2B5EF4-FFF2-40B4-BE49-F238E27FC236}">
                <a16:creationId xmlns:a16="http://schemas.microsoft.com/office/drawing/2014/main" id="{0F1D8C83-A4B1-4442-CBBA-0C78FC289EE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68544E8-CF15-B80C-3404-C471617EE32C}"/>
              </a:ext>
            </a:extLst>
          </p:cNvPr>
          <p:cNvSpPr>
            <a:spLocks noGrp="1"/>
          </p:cNvSpPr>
          <p:nvPr>
            <p:ph type="sldNum" sz="quarter" idx="12"/>
          </p:nvPr>
        </p:nvSpPr>
        <p:spPr/>
        <p:txBody>
          <a:bodyPr/>
          <a:lstStyle/>
          <a:p>
            <a:fld id="{3229C486-617B-48DC-ACC4-7FB013321976}" type="slidenum">
              <a:rPr lang="fr-FR" smtClean="0"/>
              <a:t>‹N°›</a:t>
            </a:fld>
            <a:endParaRPr lang="fr-FR"/>
          </a:p>
        </p:txBody>
      </p:sp>
    </p:spTree>
    <p:extLst>
      <p:ext uri="{BB962C8B-B14F-4D97-AF65-F5344CB8AC3E}">
        <p14:creationId xmlns:p14="http://schemas.microsoft.com/office/powerpoint/2010/main" val="3341101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129074-D83E-6C02-8645-A628930F338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DDBA4C8-AD98-8ABE-E17A-F7FB10CAE3C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086AA72-428F-EF6A-21AD-88F3ABFB5C22}"/>
              </a:ext>
            </a:extLst>
          </p:cNvPr>
          <p:cNvSpPr>
            <a:spLocks noGrp="1"/>
          </p:cNvSpPr>
          <p:nvPr>
            <p:ph type="dt" sz="half" idx="10"/>
          </p:nvPr>
        </p:nvSpPr>
        <p:spPr/>
        <p:txBody>
          <a:bodyPr/>
          <a:lstStyle/>
          <a:p>
            <a:fld id="{C96A0CA8-8A52-436C-80D9-8E9EDF1FAAB2}" type="datetime1">
              <a:rPr lang="fr-FR" smtClean="0"/>
              <a:t>14/03/2024</a:t>
            </a:fld>
            <a:endParaRPr lang="fr-FR"/>
          </a:p>
        </p:txBody>
      </p:sp>
      <p:sp>
        <p:nvSpPr>
          <p:cNvPr id="5" name="Espace réservé du pied de page 4">
            <a:extLst>
              <a:ext uri="{FF2B5EF4-FFF2-40B4-BE49-F238E27FC236}">
                <a16:creationId xmlns:a16="http://schemas.microsoft.com/office/drawing/2014/main" id="{0A64E9AB-47E2-764A-25C3-C232AAB5FE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E9B7383-1689-CC8B-055B-8F4A0501DF2A}"/>
              </a:ext>
            </a:extLst>
          </p:cNvPr>
          <p:cNvSpPr>
            <a:spLocks noGrp="1"/>
          </p:cNvSpPr>
          <p:nvPr>
            <p:ph type="sldNum" sz="quarter" idx="12"/>
          </p:nvPr>
        </p:nvSpPr>
        <p:spPr/>
        <p:txBody>
          <a:bodyPr/>
          <a:lstStyle/>
          <a:p>
            <a:fld id="{3229C486-617B-48DC-ACC4-7FB013321976}" type="slidenum">
              <a:rPr lang="fr-FR" smtClean="0"/>
              <a:t>‹N°›</a:t>
            </a:fld>
            <a:endParaRPr lang="fr-FR"/>
          </a:p>
        </p:txBody>
      </p:sp>
    </p:spTree>
    <p:extLst>
      <p:ext uri="{BB962C8B-B14F-4D97-AF65-F5344CB8AC3E}">
        <p14:creationId xmlns:p14="http://schemas.microsoft.com/office/powerpoint/2010/main" val="348948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702FDB-E0B7-ADF2-A1A2-51179E283B6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B09A7C2-D7DD-319C-901F-D4E912B71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9BA447B-405D-1119-EC23-D4FD88EAC1CE}"/>
              </a:ext>
            </a:extLst>
          </p:cNvPr>
          <p:cNvSpPr>
            <a:spLocks noGrp="1"/>
          </p:cNvSpPr>
          <p:nvPr>
            <p:ph type="dt" sz="half" idx="10"/>
          </p:nvPr>
        </p:nvSpPr>
        <p:spPr/>
        <p:txBody>
          <a:bodyPr/>
          <a:lstStyle/>
          <a:p>
            <a:fld id="{E11308C3-7FFB-4C25-ACA6-E5097EE16A13}" type="datetime1">
              <a:rPr lang="fr-FR" smtClean="0"/>
              <a:t>14/03/2024</a:t>
            </a:fld>
            <a:endParaRPr lang="fr-FR"/>
          </a:p>
        </p:txBody>
      </p:sp>
      <p:sp>
        <p:nvSpPr>
          <p:cNvPr id="5" name="Espace réservé du pied de page 4">
            <a:extLst>
              <a:ext uri="{FF2B5EF4-FFF2-40B4-BE49-F238E27FC236}">
                <a16:creationId xmlns:a16="http://schemas.microsoft.com/office/drawing/2014/main" id="{073C1922-844D-A597-DC7A-8A76574A38D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6F0ADCF-D5E4-5D5D-7D21-7D0108BD78B7}"/>
              </a:ext>
            </a:extLst>
          </p:cNvPr>
          <p:cNvSpPr>
            <a:spLocks noGrp="1"/>
          </p:cNvSpPr>
          <p:nvPr>
            <p:ph type="sldNum" sz="quarter" idx="12"/>
          </p:nvPr>
        </p:nvSpPr>
        <p:spPr/>
        <p:txBody>
          <a:bodyPr/>
          <a:lstStyle/>
          <a:p>
            <a:fld id="{3229C486-617B-48DC-ACC4-7FB013321976}" type="slidenum">
              <a:rPr lang="fr-FR" smtClean="0"/>
              <a:t>‹N°›</a:t>
            </a:fld>
            <a:endParaRPr lang="fr-FR"/>
          </a:p>
        </p:txBody>
      </p:sp>
    </p:spTree>
    <p:extLst>
      <p:ext uri="{BB962C8B-B14F-4D97-AF65-F5344CB8AC3E}">
        <p14:creationId xmlns:p14="http://schemas.microsoft.com/office/powerpoint/2010/main" val="894956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389357-D5CB-1CA5-B08F-A4EBB10BC9B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F234E06-2CD2-6582-9943-5D538F1AECD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E2A3B81-B616-C4D8-2F11-D90D1E74201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B5F9749-BB8B-429D-3453-7625F1C499FA}"/>
              </a:ext>
            </a:extLst>
          </p:cNvPr>
          <p:cNvSpPr>
            <a:spLocks noGrp="1"/>
          </p:cNvSpPr>
          <p:nvPr>
            <p:ph type="dt" sz="half" idx="10"/>
          </p:nvPr>
        </p:nvSpPr>
        <p:spPr/>
        <p:txBody>
          <a:bodyPr/>
          <a:lstStyle/>
          <a:p>
            <a:fld id="{26619977-7EBA-496A-B42B-6E3F27E3FEF7}" type="datetime1">
              <a:rPr lang="fr-FR" smtClean="0"/>
              <a:t>14/03/2024</a:t>
            </a:fld>
            <a:endParaRPr lang="fr-FR"/>
          </a:p>
        </p:txBody>
      </p:sp>
      <p:sp>
        <p:nvSpPr>
          <p:cNvPr id="6" name="Espace réservé du pied de page 5">
            <a:extLst>
              <a:ext uri="{FF2B5EF4-FFF2-40B4-BE49-F238E27FC236}">
                <a16:creationId xmlns:a16="http://schemas.microsoft.com/office/drawing/2014/main" id="{1216E6C1-2D80-A779-59EA-676653E091B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60ECA0A-BCDB-4A0C-625D-06A890101756}"/>
              </a:ext>
            </a:extLst>
          </p:cNvPr>
          <p:cNvSpPr>
            <a:spLocks noGrp="1"/>
          </p:cNvSpPr>
          <p:nvPr>
            <p:ph type="sldNum" sz="quarter" idx="12"/>
          </p:nvPr>
        </p:nvSpPr>
        <p:spPr/>
        <p:txBody>
          <a:bodyPr/>
          <a:lstStyle/>
          <a:p>
            <a:fld id="{3229C486-617B-48DC-ACC4-7FB013321976}" type="slidenum">
              <a:rPr lang="fr-FR" smtClean="0"/>
              <a:t>‹N°›</a:t>
            </a:fld>
            <a:endParaRPr lang="fr-FR"/>
          </a:p>
        </p:txBody>
      </p:sp>
    </p:spTree>
    <p:extLst>
      <p:ext uri="{BB962C8B-B14F-4D97-AF65-F5344CB8AC3E}">
        <p14:creationId xmlns:p14="http://schemas.microsoft.com/office/powerpoint/2010/main" val="1606628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A9F2D9-8201-EE97-420A-AB34B2C679D5}"/>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62A0A24-091A-137F-BBEA-2A040DB435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E968260-B3E9-D810-A65E-8B91B5DAE9D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472A41C-00A4-B0AB-2B02-D8E043F6F0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4F2EF93-925C-A5B7-CD80-AB95D0779C4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8224526-041F-A3A6-03E9-E06C1FD7D6EC}"/>
              </a:ext>
            </a:extLst>
          </p:cNvPr>
          <p:cNvSpPr>
            <a:spLocks noGrp="1"/>
          </p:cNvSpPr>
          <p:nvPr>
            <p:ph type="dt" sz="half" idx="10"/>
          </p:nvPr>
        </p:nvSpPr>
        <p:spPr/>
        <p:txBody>
          <a:bodyPr/>
          <a:lstStyle/>
          <a:p>
            <a:fld id="{9D06BA0F-1CBB-4A03-BA25-B623883BA72B}" type="datetime1">
              <a:rPr lang="fr-FR" smtClean="0"/>
              <a:t>14/03/2024</a:t>
            </a:fld>
            <a:endParaRPr lang="fr-FR"/>
          </a:p>
        </p:txBody>
      </p:sp>
      <p:sp>
        <p:nvSpPr>
          <p:cNvPr id="8" name="Espace réservé du pied de page 7">
            <a:extLst>
              <a:ext uri="{FF2B5EF4-FFF2-40B4-BE49-F238E27FC236}">
                <a16:creationId xmlns:a16="http://schemas.microsoft.com/office/drawing/2014/main" id="{14E7BF4E-5FF6-789B-724D-14D8588C09D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1793EE-1194-E8F4-4E6C-5CAA070B4967}"/>
              </a:ext>
            </a:extLst>
          </p:cNvPr>
          <p:cNvSpPr>
            <a:spLocks noGrp="1"/>
          </p:cNvSpPr>
          <p:nvPr>
            <p:ph type="sldNum" sz="quarter" idx="12"/>
          </p:nvPr>
        </p:nvSpPr>
        <p:spPr/>
        <p:txBody>
          <a:bodyPr/>
          <a:lstStyle/>
          <a:p>
            <a:fld id="{3229C486-617B-48DC-ACC4-7FB013321976}" type="slidenum">
              <a:rPr lang="fr-FR" smtClean="0"/>
              <a:t>‹N°›</a:t>
            </a:fld>
            <a:endParaRPr lang="fr-FR"/>
          </a:p>
        </p:txBody>
      </p:sp>
    </p:spTree>
    <p:extLst>
      <p:ext uri="{BB962C8B-B14F-4D97-AF65-F5344CB8AC3E}">
        <p14:creationId xmlns:p14="http://schemas.microsoft.com/office/powerpoint/2010/main" val="3293889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6EB645-49B8-4558-D3D8-974CEEC18A9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7181D47-58A3-79B2-EC75-A28545DAA5DD}"/>
              </a:ext>
            </a:extLst>
          </p:cNvPr>
          <p:cNvSpPr>
            <a:spLocks noGrp="1"/>
          </p:cNvSpPr>
          <p:nvPr>
            <p:ph type="dt" sz="half" idx="10"/>
          </p:nvPr>
        </p:nvSpPr>
        <p:spPr/>
        <p:txBody>
          <a:bodyPr/>
          <a:lstStyle/>
          <a:p>
            <a:fld id="{A43C9E56-4AAE-48B1-B4E6-5866A7F4CD1C}" type="datetime1">
              <a:rPr lang="fr-FR" smtClean="0"/>
              <a:t>14/03/2024</a:t>
            </a:fld>
            <a:endParaRPr lang="fr-FR"/>
          </a:p>
        </p:txBody>
      </p:sp>
      <p:sp>
        <p:nvSpPr>
          <p:cNvPr id="4" name="Espace réservé du pied de page 3">
            <a:extLst>
              <a:ext uri="{FF2B5EF4-FFF2-40B4-BE49-F238E27FC236}">
                <a16:creationId xmlns:a16="http://schemas.microsoft.com/office/drawing/2014/main" id="{1EC73BEE-A96F-84BB-A0E9-5184B0B592E9}"/>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BFC6DDE-90E6-1229-E3C2-DE1BF3D906BA}"/>
              </a:ext>
            </a:extLst>
          </p:cNvPr>
          <p:cNvSpPr>
            <a:spLocks noGrp="1"/>
          </p:cNvSpPr>
          <p:nvPr>
            <p:ph type="sldNum" sz="quarter" idx="12"/>
          </p:nvPr>
        </p:nvSpPr>
        <p:spPr/>
        <p:txBody>
          <a:bodyPr/>
          <a:lstStyle/>
          <a:p>
            <a:fld id="{3229C486-617B-48DC-ACC4-7FB013321976}" type="slidenum">
              <a:rPr lang="fr-FR" smtClean="0"/>
              <a:t>‹N°›</a:t>
            </a:fld>
            <a:endParaRPr lang="fr-FR"/>
          </a:p>
        </p:txBody>
      </p:sp>
    </p:spTree>
    <p:extLst>
      <p:ext uri="{BB962C8B-B14F-4D97-AF65-F5344CB8AC3E}">
        <p14:creationId xmlns:p14="http://schemas.microsoft.com/office/powerpoint/2010/main" val="136181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409DC6A-6E46-2B4C-1E12-AC95DE4740B6}"/>
              </a:ext>
            </a:extLst>
          </p:cNvPr>
          <p:cNvSpPr>
            <a:spLocks noGrp="1"/>
          </p:cNvSpPr>
          <p:nvPr>
            <p:ph type="dt" sz="half" idx="10"/>
          </p:nvPr>
        </p:nvSpPr>
        <p:spPr/>
        <p:txBody>
          <a:bodyPr/>
          <a:lstStyle/>
          <a:p>
            <a:fld id="{3D48A71B-5BCE-450A-9618-EFD24C757603}" type="datetime1">
              <a:rPr lang="fr-FR" smtClean="0"/>
              <a:t>14/03/2024</a:t>
            </a:fld>
            <a:endParaRPr lang="fr-FR"/>
          </a:p>
        </p:txBody>
      </p:sp>
      <p:sp>
        <p:nvSpPr>
          <p:cNvPr id="3" name="Espace réservé du pied de page 2">
            <a:extLst>
              <a:ext uri="{FF2B5EF4-FFF2-40B4-BE49-F238E27FC236}">
                <a16:creationId xmlns:a16="http://schemas.microsoft.com/office/drawing/2014/main" id="{1446D173-62F1-718A-F83A-45B786DFA0A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63802AE-6A25-C81B-8DAA-8E55B365BAE6}"/>
              </a:ext>
            </a:extLst>
          </p:cNvPr>
          <p:cNvSpPr>
            <a:spLocks noGrp="1"/>
          </p:cNvSpPr>
          <p:nvPr>
            <p:ph type="sldNum" sz="quarter" idx="12"/>
          </p:nvPr>
        </p:nvSpPr>
        <p:spPr/>
        <p:txBody>
          <a:bodyPr/>
          <a:lstStyle/>
          <a:p>
            <a:fld id="{3229C486-617B-48DC-ACC4-7FB013321976}" type="slidenum">
              <a:rPr lang="fr-FR" smtClean="0"/>
              <a:t>‹N°›</a:t>
            </a:fld>
            <a:endParaRPr lang="fr-FR"/>
          </a:p>
        </p:txBody>
      </p:sp>
    </p:spTree>
    <p:extLst>
      <p:ext uri="{BB962C8B-B14F-4D97-AF65-F5344CB8AC3E}">
        <p14:creationId xmlns:p14="http://schemas.microsoft.com/office/powerpoint/2010/main" val="3079669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9E2FAE-8406-C1A3-5C40-E8B12D7E419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12EF0016-49D8-C20F-BB6F-41E5C73BE7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24EDD03-87E2-423C-20D2-EFD46B0873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525DA3E-CAB1-A2FE-55C2-EA39A94EA422}"/>
              </a:ext>
            </a:extLst>
          </p:cNvPr>
          <p:cNvSpPr>
            <a:spLocks noGrp="1"/>
          </p:cNvSpPr>
          <p:nvPr>
            <p:ph type="dt" sz="half" idx="10"/>
          </p:nvPr>
        </p:nvSpPr>
        <p:spPr/>
        <p:txBody>
          <a:bodyPr/>
          <a:lstStyle/>
          <a:p>
            <a:fld id="{39A34BA5-8060-4B7D-8AC2-84F3AA6E782C}" type="datetime1">
              <a:rPr lang="fr-FR" smtClean="0"/>
              <a:t>14/03/2024</a:t>
            </a:fld>
            <a:endParaRPr lang="fr-FR"/>
          </a:p>
        </p:txBody>
      </p:sp>
      <p:sp>
        <p:nvSpPr>
          <p:cNvPr id="6" name="Espace réservé du pied de page 5">
            <a:extLst>
              <a:ext uri="{FF2B5EF4-FFF2-40B4-BE49-F238E27FC236}">
                <a16:creationId xmlns:a16="http://schemas.microsoft.com/office/drawing/2014/main" id="{6DCC3583-0C79-E1BB-9711-0DB3701E783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1237E0C-BE8D-6585-43FD-05C3C92E5842}"/>
              </a:ext>
            </a:extLst>
          </p:cNvPr>
          <p:cNvSpPr>
            <a:spLocks noGrp="1"/>
          </p:cNvSpPr>
          <p:nvPr>
            <p:ph type="sldNum" sz="quarter" idx="12"/>
          </p:nvPr>
        </p:nvSpPr>
        <p:spPr/>
        <p:txBody>
          <a:bodyPr/>
          <a:lstStyle/>
          <a:p>
            <a:fld id="{3229C486-617B-48DC-ACC4-7FB013321976}" type="slidenum">
              <a:rPr lang="fr-FR" smtClean="0"/>
              <a:t>‹N°›</a:t>
            </a:fld>
            <a:endParaRPr lang="fr-FR"/>
          </a:p>
        </p:txBody>
      </p:sp>
    </p:spTree>
    <p:extLst>
      <p:ext uri="{BB962C8B-B14F-4D97-AF65-F5344CB8AC3E}">
        <p14:creationId xmlns:p14="http://schemas.microsoft.com/office/powerpoint/2010/main" val="226002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8C493A-79E8-D7EF-FEB2-5785CEC72E5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A539EEA-8627-BEC7-8676-9F3E3127FE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0469ABF-96AC-E414-DBAF-E4772BD925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3BB0169-7917-29F1-63D5-B200F538572A}"/>
              </a:ext>
            </a:extLst>
          </p:cNvPr>
          <p:cNvSpPr>
            <a:spLocks noGrp="1"/>
          </p:cNvSpPr>
          <p:nvPr>
            <p:ph type="dt" sz="half" idx="10"/>
          </p:nvPr>
        </p:nvSpPr>
        <p:spPr/>
        <p:txBody>
          <a:bodyPr/>
          <a:lstStyle/>
          <a:p>
            <a:fld id="{E2674047-0203-4AB9-B822-356D30507102}" type="datetime1">
              <a:rPr lang="fr-FR" smtClean="0"/>
              <a:t>14/03/2024</a:t>
            </a:fld>
            <a:endParaRPr lang="fr-FR"/>
          </a:p>
        </p:txBody>
      </p:sp>
      <p:sp>
        <p:nvSpPr>
          <p:cNvPr id="6" name="Espace réservé du pied de page 5">
            <a:extLst>
              <a:ext uri="{FF2B5EF4-FFF2-40B4-BE49-F238E27FC236}">
                <a16:creationId xmlns:a16="http://schemas.microsoft.com/office/drawing/2014/main" id="{9D43403A-70C5-A347-4D17-60F4DB3E0D6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D8ACD48-77EF-2156-9F02-5B766D6BB4B6}"/>
              </a:ext>
            </a:extLst>
          </p:cNvPr>
          <p:cNvSpPr>
            <a:spLocks noGrp="1"/>
          </p:cNvSpPr>
          <p:nvPr>
            <p:ph type="sldNum" sz="quarter" idx="12"/>
          </p:nvPr>
        </p:nvSpPr>
        <p:spPr/>
        <p:txBody>
          <a:bodyPr/>
          <a:lstStyle/>
          <a:p>
            <a:fld id="{3229C486-617B-48DC-ACC4-7FB013321976}" type="slidenum">
              <a:rPr lang="fr-FR" smtClean="0"/>
              <a:t>‹N°›</a:t>
            </a:fld>
            <a:endParaRPr lang="fr-FR"/>
          </a:p>
        </p:txBody>
      </p:sp>
    </p:spTree>
    <p:extLst>
      <p:ext uri="{BB962C8B-B14F-4D97-AF65-F5344CB8AC3E}">
        <p14:creationId xmlns:p14="http://schemas.microsoft.com/office/powerpoint/2010/main" val="616281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B225F8-2FBD-EFEA-57D9-F0322DCA481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2F8D34E-C70E-9A1B-72B1-89061268D89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832FDC6-571B-9DE1-E63F-3425B1CA09A1}"/>
              </a:ext>
            </a:extLst>
          </p:cNvPr>
          <p:cNvSpPr>
            <a:spLocks noGrp="1"/>
          </p:cNvSpPr>
          <p:nvPr>
            <p:ph type="dt" sz="half" idx="10"/>
          </p:nvPr>
        </p:nvSpPr>
        <p:spPr/>
        <p:txBody>
          <a:bodyPr/>
          <a:lstStyle/>
          <a:p>
            <a:fld id="{2A043E20-CC5A-488F-A655-034DBB5C938B}" type="datetime1">
              <a:rPr lang="fr-FR" smtClean="0"/>
              <a:t>14/03/2024</a:t>
            </a:fld>
            <a:endParaRPr lang="fr-FR"/>
          </a:p>
        </p:txBody>
      </p:sp>
      <p:sp>
        <p:nvSpPr>
          <p:cNvPr id="5" name="Espace réservé du pied de page 4">
            <a:extLst>
              <a:ext uri="{FF2B5EF4-FFF2-40B4-BE49-F238E27FC236}">
                <a16:creationId xmlns:a16="http://schemas.microsoft.com/office/drawing/2014/main" id="{BF5A865B-449E-4F8B-BC48-F026055F15C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3E604E5-6B3B-F27B-E62F-07DE2D2DFB82}"/>
              </a:ext>
            </a:extLst>
          </p:cNvPr>
          <p:cNvSpPr>
            <a:spLocks noGrp="1"/>
          </p:cNvSpPr>
          <p:nvPr>
            <p:ph type="sldNum" sz="quarter" idx="12"/>
          </p:nvPr>
        </p:nvSpPr>
        <p:spPr/>
        <p:txBody>
          <a:bodyPr/>
          <a:lstStyle/>
          <a:p>
            <a:fld id="{3229C486-617B-48DC-ACC4-7FB013321976}" type="slidenum">
              <a:rPr lang="fr-FR" smtClean="0"/>
              <a:t>‹N°›</a:t>
            </a:fld>
            <a:endParaRPr lang="fr-FR"/>
          </a:p>
        </p:txBody>
      </p:sp>
    </p:spTree>
    <p:extLst>
      <p:ext uri="{BB962C8B-B14F-4D97-AF65-F5344CB8AC3E}">
        <p14:creationId xmlns:p14="http://schemas.microsoft.com/office/powerpoint/2010/main" val="1209003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86B4D4D-F0C8-8248-C271-78D47EDAD60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21BBE77-2C8C-4DD0-ED8D-C8AA60DA894B}"/>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0E7655E-3157-305C-2A64-BFDD34A13886}"/>
              </a:ext>
            </a:extLst>
          </p:cNvPr>
          <p:cNvSpPr>
            <a:spLocks noGrp="1"/>
          </p:cNvSpPr>
          <p:nvPr>
            <p:ph type="dt" sz="half" idx="10"/>
          </p:nvPr>
        </p:nvSpPr>
        <p:spPr/>
        <p:txBody>
          <a:bodyPr/>
          <a:lstStyle/>
          <a:p>
            <a:fld id="{9485BD3F-A255-4FEC-99A2-417403ED862B}" type="datetime1">
              <a:rPr lang="fr-FR" smtClean="0"/>
              <a:t>14/03/2024</a:t>
            </a:fld>
            <a:endParaRPr lang="fr-FR"/>
          </a:p>
        </p:txBody>
      </p:sp>
      <p:sp>
        <p:nvSpPr>
          <p:cNvPr id="5" name="Espace réservé du pied de page 4">
            <a:extLst>
              <a:ext uri="{FF2B5EF4-FFF2-40B4-BE49-F238E27FC236}">
                <a16:creationId xmlns:a16="http://schemas.microsoft.com/office/drawing/2014/main" id="{A423F370-C646-AA04-F0DF-9C42168A9BD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2AF4609-D1EE-273E-B77B-DB4156ADE224}"/>
              </a:ext>
            </a:extLst>
          </p:cNvPr>
          <p:cNvSpPr>
            <a:spLocks noGrp="1"/>
          </p:cNvSpPr>
          <p:nvPr>
            <p:ph type="sldNum" sz="quarter" idx="12"/>
          </p:nvPr>
        </p:nvSpPr>
        <p:spPr/>
        <p:txBody>
          <a:bodyPr/>
          <a:lstStyle/>
          <a:p>
            <a:fld id="{3229C486-617B-48DC-ACC4-7FB013321976}" type="slidenum">
              <a:rPr lang="fr-FR" smtClean="0"/>
              <a:t>‹N°›</a:t>
            </a:fld>
            <a:endParaRPr lang="fr-FR"/>
          </a:p>
        </p:txBody>
      </p:sp>
    </p:spTree>
    <p:extLst>
      <p:ext uri="{BB962C8B-B14F-4D97-AF65-F5344CB8AC3E}">
        <p14:creationId xmlns:p14="http://schemas.microsoft.com/office/powerpoint/2010/main" val="3205982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06E62E1-CD3D-247E-C8C2-0ED7D45D64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C0ED523-5CCA-C0AD-24BF-3A014D6268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AA93226-A249-D644-EF63-548A86B9A8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E5B6E8-27B5-485F-86D5-022D8629CBA0}" type="datetime1">
              <a:rPr lang="fr-FR" smtClean="0"/>
              <a:t>14/03/2024</a:t>
            </a:fld>
            <a:endParaRPr lang="fr-FR"/>
          </a:p>
        </p:txBody>
      </p:sp>
      <p:sp>
        <p:nvSpPr>
          <p:cNvPr id="5" name="Espace réservé du pied de page 4">
            <a:extLst>
              <a:ext uri="{FF2B5EF4-FFF2-40B4-BE49-F238E27FC236}">
                <a16:creationId xmlns:a16="http://schemas.microsoft.com/office/drawing/2014/main" id="{C1521620-E699-01FB-0B04-E9382F14B3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BF96A83-AB66-F625-6E06-709062B842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29C486-617B-48DC-ACC4-7FB013321976}" type="slidenum">
              <a:rPr lang="fr-FR" smtClean="0"/>
              <a:t>‹N°›</a:t>
            </a:fld>
            <a:endParaRPr lang="fr-FR"/>
          </a:p>
        </p:txBody>
      </p:sp>
    </p:spTree>
    <p:extLst>
      <p:ext uri="{BB962C8B-B14F-4D97-AF65-F5344CB8AC3E}">
        <p14:creationId xmlns:p14="http://schemas.microsoft.com/office/powerpoint/2010/main" val="40745011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chart" Target="../charts/chart1.xml"/><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2.png"/><Relationship Id="rId4" Type="http://schemas.openxmlformats.org/officeDocument/2006/relationships/customXml" Target="../ink/ink1.xml"/><Relationship Id="rId9"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customXml" Target="../ink/ink4.xml"/></Relationships>
</file>

<file path=ppt/slides/_rels/slide5.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5968CB-7EC9-4607-7516-8FCE38D19C8E}"/>
              </a:ext>
            </a:extLst>
          </p:cNvPr>
          <p:cNvSpPr>
            <a:spLocks noGrp="1"/>
          </p:cNvSpPr>
          <p:nvPr>
            <p:ph type="ctrTitle"/>
          </p:nvPr>
        </p:nvSpPr>
        <p:spPr>
          <a:xfrm>
            <a:off x="2782957" y="463826"/>
            <a:ext cx="9144000" cy="831574"/>
          </a:xfrm>
        </p:spPr>
        <p:txBody>
          <a:bodyPr>
            <a:normAutofit/>
          </a:bodyPr>
          <a:lstStyle/>
          <a:p>
            <a:r>
              <a:rPr lang="fr-FR" sz="3600" dirty="0"/>
              <a:t>Compte Administratif 2023 et Budget 2024</a:t>
            </a:r>
          </a:p>
        </p:txBody>
      </p:sp>
      <p:pic>
        <p:nvPicPr>
          <p:cNvPr id="4" name="Image 3">
            <a:extLst>
              <a:ext uri="{FF2B5EF4-FFF2-40B4-BE49-F238E27FC236}">
                <a16:creationId xmlns:a16="http://schemas.microsoft.com/office/drawing/2014/main" id="{5550F01E-6664-DA18-D525-EF0304DDBE73}"/>
              </a:ext>
            </a:extLst>
          </p:cNvPr>
          <p:cNvPicPr>
            <a:picLocks noChangeAspect="1"/>
          </p:cNvPicPr>
          <p:nvPr/>
        </p:nvPicPr>
        <p:blipFill>
          <a:blip r:embed="rId2"/>
          <a:stretch>
            <a:fillRect/>
          </a:stretch>
        </p:blipFill>
        <p:spPr>
          <a:xfrm>
            <a:off x="0" y="133350"/>
            <a:ext cx="2419350" cy="1162050"/>
          </a:xfrm>
          <a:prstGeom prst="rect">
            <a:avLst/>
          </a:prstGeom>
        </p:spPr>
      </p:pic>
      <p:sp>
        <p:nvSpPr>
          <p:cNvPr id="6" name="ZoneTexte 5">
            <a:extLst>
              <a:ext uri="{FF2B5EF4-FFF2-40B4-BE49-F238E27FC236}">
                <a16:creationId xmlns:a16="http://schemas.microsoft.com/office/drawing/2014/main" id="{3392F02D-C22D-6DB9-9973-BE85DEA1C793}"/>
              </a:ext>
            </a:extLst>
          </p:cNvPr>
          <p:cNvSpPr txBox="1"/>
          <p:nvPr/>
        </p:nvSpPr>
        <p:spPr>
          <a:xfrm>
            <a:off x="733425" y="1552576"/>
            <a:ext cx="10487779" cy="4201150"/>
          </a:xfrm>
          <a:prstGeom prst="rect">
            <a:avLst/>
          </a:prstGeom>
          <a:noFill/>
        </p:spPr>
        <p:txBody>
          <a:bodyPr wrap="square" rtlCol="0">
            <a:spAutoFit/>
          </a:bodyPr>
          <a:lstStyle/>
          <a:p>
            <a:pPr algn="just"/>
            <a:r>
              <a:rPr lang="fr-FR" sz="1600" b="1" dirty="0"/>
              <a:t>Le Compte administratif 2023 :</a:t>
            </a:r>
          </a:p>
          <a:p>
            <a:pPr algn="just"/>
            <a:endParaRPr lang="fr-FR" sz="2000" dirty="0"/>
          </a:p>
          <a:p>
            <a:pPr algn="just"/>
            <a:endParaRPr lang="fr-FR" sz="1100" dirty="0"/>
          </a:p>
          <a:p>
            <a:pPr algn="just"/>
            <a:r>
              <a:rPr lang="fr-FR" sz="1100" b="1" dirty="0"/>
              <a:t>Section de fonctionnement	</a:t>
            </a:r>
            <a:r>
              <a:rPr lang="fr-FR" sz="1100" dirty="0"/>
              <a:t> 				</a:t>
            </a:r>
            <a:r>
              <a:rPr lang="fr-FR" sz="1100" b="1" dirty="0"/>
              <a:t>Section d’investissement </a:t>
            </a:r>
            <a:r>
              <a:rPr lang="fr-FR" sz="1100" dirty="0"/>
              <a:t>	</a:t>
            </a:r>
          </a:p>
          <a:p>
            <a:pPr algn="just"/>
            <a:r>
              <a:rPr lang="fr-FR" sz="1100" b="1" dirty="0">
                <a:solidFill>
                  <a:srgbClr val="FF0000"/>
                </a:solidFill>
              </a:rPr>
              <a:t>Dépenses fonctionnement 2023	6.193.692,49 €			dépenses investissement 2023		3.961.134,20 €</a:t>
            </a:r>
          </a:p>
          <a:p>
            <a:pPr algn="just"/>
            <a:r>
              <a:rPr lang="fr-FR" sz="1100" b="1" dirty="0">
                <a:solidFill>
                  <a:srgbClr val="00B050"/>
                </a:solidFill>
              </a:rPr>
              <a:t>Recettes fonctionnement 2023		 8.434.493,29 €</a:t>
            </a:r>
            <a:r>
              <a:rPr lang="fr-FR" sz="1100" i="1" dirty="0">
                <a:solidFill>
                  <a:srgbClr val="00B050"/>
                </a:solidFill>
              </a:rPr>
              <a:t>	</a:t>
            </a:r>
            <a:r>
              <a:rPr lang="fr-FR" sz="1100" b="1" dirty="0">
                <a:solidFill>
                  <a:srgbClr val="00B050"/>
                </a:solidFill>
              </a:rPr>
              <a:t>		recettes investissement 2023 </a:t>
            </a:r>
            <a:r>
              <a:rPr lang="fr-FR" sz="1100" b="1" dirty="0" err="1">
                <a:solidFill>
                  <a:srgbClr val="00B050"/>
                </a:solidFill>
              </a:rPr>
              <a:t>yc</a:t>
            </a:r>
            <a:r>
              <a:rPr lang="fr-FR" sz="1100" b="1" dirty="0">
                <a:solidFill>
                  <a:srgbClr val="00B050"/>
                </a:solidFill>
              </a:rPr>
              <a:t> 1068	7.264.699,34 €</a:t>
            </a:r>
          </a:p>
          <a:p>
            <a:pPr algn="just"/>
            <a:r>
              <a:rPr lang="fr-FR" sz="1100" dirty="0"/>
              <a:t>A/ résultat exercice 2023		+ 2.240.800,80 €		D/résultat exercice 2023		+ 3.303.565,14 €</a:t>
            </a:r>
          </a:p>
          <a:p>
            <a:pPr algn="just"/>
            <a:r>
              <a:rPr lang="fr-FR" sz="1100" dirty="0"/>
              <a:t>B/résultat antérieur reporté		+ 5.963.157,81 €		E/résultat antérieur reporté		-1.754.708,24 €</a:t>
            </a:r>
          </a:p>
          <a:p>
            <a:pPr algn="just"/>
            <a:r>
              <a:rPr lang="fr-FR" sz="1100" dirty="0"/>
              <a:t>C/ résultat à affecter (A+B)		</a:t>
            </a:r>
            <a:r>
              <a:rPr lang="fr-FR" sz="1100" b="1" u="sng" dirty="0">
                <a:solidFill>
                  <a:srgbClr val="00B050"/>
                </a:solidFill>
              </a:rPr>
              <a:t> 8.203.958,61 €	</a:t>
            </a:r>
            <a:r>
              <a:rPr lang="fr-FR" sz="1100" b="1" dirty="0">
                <a:solidFill>
                  <a:srgbClr val="00B050"/>
                </a:solidFill>
              </a:rPr>
              <a:t>		</a:t>
            </a:r>
            <a:r>
              <a:rPr lang="fr-FR" sz="1100" dirty="0">
                <a:solidFill>
                  <a:srgbClr val="00B050"/>
                </a:solidFill>
              </a:rPr>
              <a:t>F/</a:t>
            </a:r>
            <a:r>
              <a:rPr lang="fr-FR" sz="1100" b="1" dirty="0">
                <a:solidFill>
                  <a:srgbClr val="00B050"/>
                </a:solidFill>
              </a:rPr>
              <a:t>résultat d’investissement (D+E)	</a:t>
            </a:r>
            <a:r>
              <a:rPr lang="fr-FR" sz="1100" b="1" u="sng" dirty="0">
                <a:solidFill>
                  <a:srgbClr val="00B050"/>
                </a:solidFill>
              </a:rPr>
              <a:t>+1.548.856,90 €</a:t>
            </a:r>
          </a:p>
          <a:p>
            <a:pPr algn="just"/>
            <a:endParaRPr lang="fr-FR" sz="1100" dirty="0"/>
          </a:p>
          <a:p>
            <a:pPr algn="just"/>
            <a:r>
              <a:rPr lang="fr-FR" sz="1100" dirty="0"/>
              <a:t>						Restes à réaliser 2022 (RAR) dépenses	-3.490.975 ,52 €</a:t>
            </a:r>
          </a:p>
          <a:p>
            <a:pPr algn="just"/>
            <a:r>
              <a:rPr lang="fr-FR" sz="1100" dirty="0"/>
              <a:t>						Restes à réaliser 2022 (RAR) recettes	+718.542,00€</a:t>
            </a:r>
          </a:p>
          <a:p>
            <a:pPr algn="just"/>
            <a:r>
              <a:rPr lang="fr-FR" sz="1100" b="1" dirty="0">
                <a:solidFill>
                  <a:srgbClr val="FF0000"/>
                </a:solidFill>
              </a:rPr>
              <a:t>						Solde RAR			</a:t>
            </a:r>
            <a:r>
              <a:rPr lang="fr-FR" sz="1100" b="1" u="sng" dirty="0">
                <a:solidFill>
                  <a:srgbClr val="FF0000"/>
                </a:solidFill>
              </a:rPr>
              <a:t>-2.772.433,52 €</a:t>
            </a:r>
          </a:p>
          <a:p>
            <a:pPr algn="just"/>
            <a:endParaRPr lang="fr-FR" sz="1100" b="1" u="sng" dirty="0">
              <a:solidFill>
                <a:srgbClr val="FF0000"/>
              </a:solidFill>
            </a:endParaRPr>
          </a:p>
          <a:p>
            <a:pPr algn="just"/>
            <a:r>
              <a:rPr lang="fr-FR" sz="1100" dirty="0"/>
              <a:t>						</a:t>
            </a:r>
            <a:r>
              <a:rPr lang="fr-FR" sz="1100" b="1" dirty="0"/>
              <a:t>G/ besoin de financement (F+RAR)	1.223.576,62 €</a:t>
            </a:r>
          </a:p>
          <a:p>
            <a:pPr algn="just"/>
            <a:r>
              <a:rPr lang="fr-FR" sz="1100" dirty="0"/>
              <a:t>	</a:t>
            </a:r>
          </a:p>
          <a:p>
            <a:pPr algn="just"/>
            <a:endParaRPr lang="fr-FR" sz="1100" dirty="0"/>
          </a:p>
          <a:p>
            <a:pPr algn="just"/>
            <a:r>
              <a:rPr lang="fr-FR" sz="1100" b="1" dirty="0"/>
              <a:t>						Prévision d’affectation :</a:t>
            </a:r>
          </a:p>
          <a:p>
            <a:pPr algn="just"/>
            <a:r>
              <a:rPr lang="fr-FR" sz="1100" dirty="0"/>
              <a:t>	 </a:t>
            </a:r>
          </a:p>
          <a:p>
            <a:pPr algn="just"/>
            <a:r>
              <a:rPr lang="fr-FR" sz="1100" b="1" dirty="0">
                <a:solidFill>
                  <a:srgbClr val="FF0000"/>
                </a:solidFill>
              </a:rPr>
              <a:t>						Report d’investissement (001)		-1.548.856 ,90€</a:t>
            </a:r>
          </a:p>
          <a:p>
            <a:pPr algn="just"/>
            <a:r>
              <a:rPr lang="fr-FR" sz="1100" b="1" dirty="0">
                <a:solidFill>
                  <a:srgbClr val="00B050"/>
                </a:solidFill>
              </a:rPr>
              <a:t>						Affectation en réserve d’investissement (1068)	1.223.576,62 €</a:t>
            </a:r>
          </a:p>
          <a:p>
            <a:pPr algn="just"/>
            <a:r>
              <a:rPr lang="fr-FR" sz="1100" b="1" dirty="0">
                <a:solidFill>
                  <a:srgbClr val="00B050"/>
                </a:solidFill>
              </a:rPr>
              <a:t>						Report en fonctionnement (002)	6.980.381,99 €</a:t>
            </a:r>
          </a:p>
          <a:p>
            <a:pPr algn="just"/>
            <a:endParaRPr lang="fr-FR" sz="1100" dirty="0"/>
          </a:p>
        </p:txBody>
      </p:sp>
      <p:sp>
        <p:nvSpPr>
          <p:cNvPr id="3" name="Espace réservé de la date 2">
            <a:extLst>
              <a:ext uri="{FF2B5EF4-FFF2-40B4-BE49-F238E27FC236}">
                <a16:creationId xmlns:a16="http://schemas.microsoft.com/office/drawing/2014/main" id="{74309457-6BB9-48ED-9D97-0C1D5C266F83}"/>
              </a:ext>
            </a:extLst>
          </p:cNvPr>
          <p:cNvSpPr>
            <a:spLocks noGrp="1"/>
          </p:cNvSpPr>
          <p:nvPr>
            <p:ph type="dt" sz="half" idx="10"/>
          </p:nvPr>
        </p:nvSpPr>
        <p:spPr>
          <a:xfrm>
            <a:off x="9039520" y="6386796"/>
            <a:ext cx="2743200" cy="365125"/>
          </a:xfrm>
        </p:spPr>
        <p:txBody>
          <a:bodyPr/>
          <a:lstStyle/>
          <a:p>
            <a:fld id="{630719D7-500D-43F2-B541-23525327252B}" type="datetime1">
              <a:rPr lang="fr-FR" smtClean="0"/>
              <a:t>14/03/2024</a:t>
            </a:fld>
            <a:endParaRPr lang="fr-FR" dirty="0"/>
          </a:p>
        </p:txBody>
      </p:sp>
    </p:spTree>
    <p:extLst>
      <p:ext uri="{BB962C8B-B14F-4D97-AF65-F5344CB8AC3E}">
        <p14:creationId xmlns:p14="http://schemas.microsoft.com/office/powerpoint/2010/main" val="1156559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F22D3-13A9-354E-5F0A-2CF0A228C7C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ED2CF3-9C64-5339-6C0F-0FD0EE276679}"/>
              </a:ext>
            </a:extLst>
          </p:cNvPr>
          <p:cNvSpPr>
            <a:spLocks noGrp="1"/>
          </p:cNvSpPr>
          <p:nvPr>
            <p:ph type="ctrTitle"/>
          </p:nvPr>
        </p:nvSpPr>
        <p:spPr>
          <a:xfrm>
            <a:off x="2782957" y="463826"/>
            <a:ext cx="9144000" cy="831574"/>
          </a:xfrm>
        </p:spPr>
        <p:txBody>
          <a:bodyPr>
            <a:normAutofit/>
          </a:bodyPr>
          <a:lstStyle/>
          <a:p>
            <a:r>
              <a:rPr lang="fr-FR" sz="3600" dirty="0"/>
              <a:t>Compte Administratif 2023 et Budget 2024</a:t>
            </a:r>
          </a:p>
        </p:txBody>
      </p:sp>
      <p:pic>
        <p:nvPicPr>
          <p:cNvPr id="4" name="Image 3">
            <a:extLst>
              <a:ext uri="{FF2B5EF4-FFF2-40B4-BE49-F238E27FC236}">
                <a16:creationId xmlns:a16="http://schemas.microsoft.com/office/drawing/2014/main" id="{B76C6270-C48E-FE74-E92B-CBB9DB752D33}"/>
              </a:ext>
            </a:extLst>
          </p:cNvPr>
          <p:cNvPicPr>
            <a:picLocks noChangeAspect="1"/>
          </p:cNvPicPr>
          <p:nvPr/>
        </p:nvPicPr>
        <p:blipFill>
          <a:blip r:embed="rId2"/>
          <a:stretch>
            <a:fillRect/>
          </a:stretch>
        </p:blipFill>
        <p:spPr>
          <a:xfrm>
            <a:off x="0" y="133350"/>
            <a:ext cx="2419350" cy="1162050"/>
          </a:xfrm>
          <a:prstGeom prst="rect">
            <a:avLst/>
          </a:prstGeom>
        </p:spPr>
      </p:pic>
      <p:sp>
        <p:nvSpPr>
          <p:cNvPr id="6" name="ZoneTexte 5">
            <a:extLst>
              <a:ext uri="{FF2B5EF4-FFF2-40B4-BE49-F238E27FC236}">
                <a16:creationId xmlns:a16="http://schemas.microsoft.com/office/drawing/2014/main" id="{2F0DBC40-9625-7D3F-776E-A914FF1720F3}"/>
              </a:ext>
            </a:extLst>
          </p:cNvPr>
          <p:cNvSpPr txBox="1"/>
          <p:nvPr/>
        </p:nvSpPr>
        <p:spPr>
          <a:xfrm>
            <a:off x="733425" y="1552576"/>
            <a:ext cx="10487779" cy="4647426"/>
          </a:xfrm>
          <a:prstGeom prst="rect">
            <a:avLst/>
          </a:prstGeom>
          <a:noFill/>
        </p:spPr>
        <p:txBody>
          <a:bodyPr wrap="square" rtlCol="0">
            <a:spAutoFit/>
          </a:bodyPr>
          <a:lstStyle/>
          <a:p>
            <a:pPr algn="just"/>
            <a:r>
              <a:rPr lang="fr-FR" sz="1600" b="1" dirty="0"/>
              <a:t>Le Compte administratif 2023 :</a:t>
            </a:r>
          </a:p>
          <a:p>
            <a:pPr algn="just"/>
            <a:endParaRPr lang="fr-FR" sz="1100" dirty="0"/>
          </a:p>
          <a:p>
            <a:pPr marL="171450" indent="-171450" algn="just">
              <a:buFont typeface="Wingdings" panose="05000000000000000000" pitchFamily="2" charset="2"/>
              <a:buChar char="Ø"/>
            </a:pPr>
            <a:r>
              <a:rPr lang="fr-FR" sz="1200" b="1" dirty="0"/>
              <a:t>Section de fonctionnement :</a:t>
            </a:r>
          </a:p>
          <a:p>
            <a:pPr algn="just"/>
            <a:endParaRPr lang="fr-FR" sz="1100" b="1" dirty="0"/>
          </a:p>
          <a:p>
            <a:pPr marL="542925" indent="-180975" algn="just">
              <a:buFont typeface="Wingdings" panose="05000000000000000000" pitchFamily="2" charset="2"/>
              <a:buChar char="§"/>
            </a:pPr>
            <a:r>
              <a:rPr lang="fr-FR" sz="1100" b="1" dirty="0"/>
              <a:t>Des dépenses et des recettes réelles de fonctionnement globalement stables par rapport à 2022 :</a:t>
            </a:r>
          </a:p>
          <a:p>
            <a:pPr marL="1343025" indent="-352425" algn="just">
              <a:buFont typeface="Wingdings" panose="05000000000000000000" pitchFamily="2" charset="2"/>
              <a:buChar char="ü"/>
            </a:pPr>
            <a:r>
              <a:rPr lang="fr-FR" sz="1100" dirty="0"/>
              <a:t>Dépenses de fonctionnement 2023 : 	6.193.692,49 €	(2022 : 6.048.695,22 €) </a:t>
            </a:r>
          </a:p>
          <a:p>
            <a:pPr marL="1343025" indent="-352425" algn="just">
              <a:buFont typeface="Wingdings" panose="05000000000000000000" pitchFamily="2" charset="2"/>
              <a:buChar char="ü"/>
            </a:pPr>
            <a:r>
              <a:rPr lang="fr-FR" sz="1100" dirty="0"/>
              <a:t>Recettes de fonctionnement 2023 : 	8.434.493,29 €  (2022 : 8.442.075,15 €)</a:t>
            </a:r>
          </a:p>
          <a:p>
            <a:pPr marL="361950" algn="just"/>
            <a:endParaRPr lang="fr-FR" sz="1100" dirty="0"/>
          </a:p>
          <a:p>
            <a:pPr marL="542925" indent="-180975" algn="just">
              <a:buFont typeface="Wingdings" panose="05000000000000000000" pitchFamily="2" charset="2"/>
              <a:buChar char="§"/>
            </a:pPr>
            <a:r>
              <a:rPr lang="fr-FR" sz="1100" b="1" dirty="0"/>
              <a:t>Une structuration des dépenses et recettes de fonctionnement qui a toutefois légèrement évolué :</a:t>
            </a:r>
          </a:p>
          <a:p>
            <a:pPr marL="1343025" indent="-352425" algn="just">
              <a:buFont typeface="Wingdings" panose="05000000000000000000" pitchFamily="2" charset="2"/>
              <a:buChar char="ü"/>
            </a:pPr>
            <a:r>
              <a:rPr lang="fr-FR" sz="1100" dirty="0"/>
              <a:t>DRF : une augmentation des charges de personnel et une diminution des contributions aux organismes de regroupement</a:t>
            </a:r>
          </a:p>
          <a:p>
            <a:pPr marL="1343025" indent="-352425" algn="just">
              <a:buFont typeface="Wingdings" panose="05000000000000000000" pitchFamily="2" charset="2"/>
              <a:buChar char="ü"/>
            </a:pPr>
            <a:r>
              <a:rPr lang="fr-FR" sz="1100" dirty="0"/>
              <a:t>RRF : une augmentation modeste des dotations et une légère diminution des produits fiscaux</a:t>
            </a:r>
          </a:p>
          <a:p>
            <a:pPr marL="171450" indent="-171450" algn="just">
              <a:buFont typeface="Wingdings" panose="05000000000000000000" pitchFamily="2" charset="2"/>
              <a:buChar char="Ø"/>
            </a:pPr>
            <a:endParaRPr lang="fr-FR" sz="1100" dirty="0"/>
          </a:p>
          <a:p>
            <a:pPr marL="171450" indent="-171450" algn="just">
              <a:buFont typeface="Wingdings" panose="05000000000000000000" pitchFamily="2" charset="2"/>
              <a:buChar char="Ø"/>
            </a:pPr>
            <a:r>
              <a:rPr lang="fr-FR" sz="1200" b="1" dirty="0"/>
              <a:t>Section d’investissement :</a:t>
            </a:r>
          </a:p>
          <a:p>
            <a:pPr algn="just"/>
            <a:endParaRPr lang="fr-FR" sz="1200" b="1" dirty="0"/>
          </a:p>
          <a:p>
            <a:pPr marL="542925" indent="-180975" algn="just">
              <a:buFont typeface="Wingdings" panose="05000000000000000000" pitchFamily="2" charset="2"/>
              <a:buChar char="§"/>
            </a:pPr>
            <a:r>
              <a:rPr lang="fr-FR" sz="1100" dirty="0"/>
              <a:t>Une augmentation de 30% des dépenses d’équipement brut avec un montant record, hors acquisitions immobilières, de 3,4M€, mais qui demeure très en deçà des prévisions budgétaires.</a:t>
            </a:r>
          </a:p>
          <a:p>
            <a:pPr marL="542925" indent="-180975" algn="just">
              <a:buFont typeface="Wingdings" panose="05000000000000000000" pitchFamily="2" charset="2"/>
              <a:buChar char="§"/>
            </a:pPr>
            <a:r>
              <a:rPr lang="fr-FR" sz="1100" dirty="0"/>
              <a:t>Une augmentation de 75% des Recettes réelles d’investissement hors affectation en réserve (1068), issue principalement des recettes de subventions (notamment 425K€ CD976 aménagement accès </a:t>
            </a:r>
            <a:r>
              <a:rPr lang="fr-FR" sz="1100" dirty="0" err="1"/>
              <a:t>Soulou</a:t>
            </a:r>
            <a:r>
              <a:rPr lang="fr-FR" sz="1100" dirty="0"/>
              <a:t>)</a:t>
            </a:r>
          </a:p>
          <a:p>
            <a:pPr algn="just"/>
            <a:endParaRPr lang="fr-FR" sz="1100" dirty="0"/>
          </a:p>
          <a:p>
            <a:pPr marL="171450" indent="-171450" algn="just">
              <a:buFont typeface="Wingdings" panose="05000000000000000000" pitchFamily="2" charset="2"/>
              <a:buChar char="Ø"/>
            </a:pPr>
            <a:r>
              <a:rPr lang="fr-FR" sz="1200" b="1" dirty="0"/>
              <a:t>Capacités financières :</a:t>
            </a:r>
          </a:p>
          <a:p>
            <a:pPr algn="just"/>
            <a:endParaRPr lang="fr-FR" sz="1200" b="1" dirty="0"/>
          </a:p>
          <a:p>
            <a:pPr marL="542925" indent="-180975" algn="just">
              <a:buFont typeface="Wingdings" panose="05000000000000000000" pitchFamily="2" charset="2"/>
              <a:buChar char="§"/>
            </a:pPr>
            <a:r>
              <a:rPr lang="fr-FR" sz="1100" dirty="0"/>
              <a:t>Un </a:t>
            </a:r>
            <a:r>
              <a:rPr lang="fr-FR" sz="1100" b="1" dirty="0"/>
              <a:t>fonds de roulement </a:t>
            </a:r>
            <a:r>
              <a:rPr lang="fr-FR" sz="1100" dirty="0"/>
              <a:t>en légère érosion (-609K€ ) avec 10,36 M€ à l’entrée pour 9,75 M€ en sortie d’exercice, mais qui reste très conséquent.</a:t>
            </a:r>
          </a:p>
          <a:p>
            <a:pPr marL="542925" indent="-180975" algn="just">
              <a:buFont typeface="Wingdings" panose="05000000000000000000" pitchFamily="2" charset="2"/>
              <a:buChar char="§"/>
            </a:pPr>
            <a:r>
              <a:rPr lang="fr-FR" sz="1100" dirty="0"/>
              <a:t>Une </a:t>
            </a:r>
            <a:r>
              <a:rPr lang="fr-FR" sz="1100" b="1" dirty="0"/>
              <a:t>épargne brute </a:t>
            </a:r>
            <a:r>
              <a:rPr lang="fr-FR" sz="1100" dirty="0"/>
              <a:t>et une </a:t>
            </a:r>
            <a:r>
              <a:rPr lang="fr-FR" sz="1100" b="1" dirty="0"/>
              <a:t>épargne nette </a:t>
            </a:r>
            <a:r>
              <a:rPr lang="fr-FR" sz="1100" dirty="0"/>
              <a:t>quasiment </a:t>
            </a:r>
            <a:r>
              <a:rPr lang="fr-FR" sz="1100" b="1" dirty="0"/>
              <a:t>stables</a:t>
            </a:r>
            <a:r>
              <a:rPr lang="fr-FR" sz="1100" dirty="0"/>
              <a:t>, avec une très légère augmentation, se maintenant toutes deux à un niveau élevé (2,54 et 2,28 M€)</a:t>
            </a:r>
          </a:p>
          <a:p>
            <a:pPr marL="171450" indent="-171450" algn="just">
              <a:buFont typeface="Wingdings" panose="05000000000000000000" pitchFamily="2" charset="2"/>
              <a:buChar char="Ø"/>
            </a:pPr>
            <a:endParaRPr lang="fr-FR" sz="1100" dirty="0"/>
          </a:p>
          <a:p>
            <a:pPr marL="171450" indent="-171450" algn="just">
              <a:buFont typeface="Wingdings" panose="05000000000000000000" pitchFamily="2" charset="2"/>
              <a:buChar char="Ø"/>
            </a:pPr>
            <a:endParaRPr lang="fr-FR" sz="1100" dirty="0"/>
          </a:p>
          <a:p>
            <a:pPr algn="just"/>
            <a:endParaRPr lang="fr-FR" sz="1100" dirty="0"/>
          </a:p>
        </p:txBody>
      </p:sp>
      <p:sp>
        <p:nvSpPr>
          <p:cNvPr id="3" name="Espace réservé de la date 2">
            <a:extLst>
              <a:ext uri="{FF2B5EF4-FFF2-40B4-BE49-F238E27FC236}">
                <a16:creationId xmlns:a16="http://schemas.microsoft.com/office/drawing/2014/main" id="{F35F854A-BEA7-690E-F0E0-3216FBEADD93}"/>
              </a:ext>
            </a:extLst>
          </p:cNvPr>
          <p:cNvSpPr>
            <a:spLocks noGrp="1"/>
          </p:cNvSpPr>
          <p:nvPr>
            <p:ph type="dt" sz="half" idx="10"/>
          </p:nvPr>
        </p:nvSpPr>
        <p:spPr>
          <a:xfrm>
            <a:off x="9039520" y="6386796"/>
            <a:ext cx="2743200" cy="365125"/>
          </a:xfrm>
        </p:spPr>
        <p:txBody>
          <a:bodyPr/>
          <a:lstStyle/>
          <a:p>
            <a:fld id="{630719D7-500D-43F2-B541-23525327252B}" type="datetime1">
              <a:rPr lang="fr-FR" smtClean="0"/>
              <a:t>14/03/2024</a:t>
            </a:fld>
            <a:endParaRPr lang="fr-FR" dirty="0"/>
          </a:p>
        </p:txBody>
      </p:sp>
    </p:spTree>
    <p:extLst>
      <p:ext uri="{BB962C8B-B14F-4D97-AF65-F5344CB8AC3E}">
        <p14:creationId xmlns:p14="http://schemas.microsoft.com/office/powerpoint/2010/main" val="2925759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5968CB-7EC9-4607-7516-8FCE38D19C8E}"/>
              </a:ext>
            </a:extLst>
          </p:cNvPr>
          <p:cNvSpPr>
            <a:spLocks noGrp="1"/>
          </p:cNvSpPr>
          <p:nvPr>
            <p:ph type="ctrTitle"/>
          </p:nvPr>
        </p:nvSpPr>
        <p:spPr>
          <a:xfrm>
            <a:off x="2782957" y="463826"/>
            <a:ext cx="9144000" cy="831574"/>
          </a:xfrm>
        </p:spPr>
        <p:txBody>
          <a:bodyPr>
            <a:normAutofit fontScale="90000"/>
          </a:bodyPr>
          <a:lstStyle/>
          <a:p>
            <a:br>
              <a:rPr lang="fr-FR" sz="3600" dirty="0"/>
            </a:br>
            <a:r>
              <a:rPr lang="fr-FR" sz="4000" dirty="0"/>
              <a:t>Compte Administratif 2023 et Budget 2024</a:t>
            </a:r>
          </a:p>
        </p:txBody>
      </p:sp>
      <p:pic>
        <p:nvPicPr>
          <p:cNvPr id="4" name="Image 3">
            <a:extLst>
              <a:ext uri="{FF2B5EF4-FFF2-40B4-BE49-F238E27FC236}">
                <a16:creationId xmlns:a16="http://schemas.microsoft.com/office/drawing/2014/main" id="{5550F01E-6664-DA18-D525-EF0304DDBE73}"/>
              </a:ext>
            </a:extLst>
          </p:cNvPr>
          <p:cNvPicPr>
            <a:picLocks noChangeAspect="1"/>
          </p:cNvPicPr>
          <p:nvPr/>
        </p:nvPicPr>
        <p:blipFill>
          <a:blip r:embed="rId2"/>
          <a:stretch>
            <a:fillRect/>
          </a:stretch>
        </p:blipFill>
        <p:spPr>
          <a:xfrm>
            <a:off x="0" y="133350"/>
            <a:ext cx="2419350" cy="1162050"/>
          </a:xfrm>
          <a:prstGeom prst="rect">
            <a:avLst/>
          </a:prstGeom>
        </p:spPr>
      </p:pic>
      <p:sp>
        <p:nvSpPr>
          <p:cNvPr id="10" name="ZoneTexte 9">
            <a:extLst>
              <a:ext uri="{FF2B5EF4-FFF2-40B4-BE49-F238E27FC236}">
                <a16:creationId xmlns:a16="http://schemas.microsoft.com/office/drawing/2014/main" id="{92AA9ABF-05BE-167F-AF62-52C13E164BEB}"/>
              </a:ext>
            </a:extLst>
          </p:cNvPr>
          <p:cNvSpPr txBox="1"/>
          <p:nvPr/>
        </p:nvSpPr>
        <p:spPr>
          <a:xfrm>
            <a:off x="409280" y="4707910"/>
            <a:ext cx="5392143" cy="1938992"/>
          </a:xfrm>
          <a:prstGeom prst="rect">
            <a:avLst/>
          </a:prstGeom>
          <a:noFill/>
        </p:spPr>
        <p:txBody>
          <a:bodyPr wrap="square" rtlCol="0">
            <a:spAutoFit/>
          </a:bodyPr>
          <a:lstStyle/>
          <a:p>
            <a:pPr algn="just"/>
            <a:r>
              <a:rPr lang="fr-FR" sz="1200" b="1" dirty="0"/>
              <a:t>Les dépenses d’investissement ont continué de croître en 2023 </a:t>
            </a:r>
            <a:r>
              <a:rPr lang="fr-FR" sz="1200" dirty="0"/>
              <a:t>avec l’engagement des travaux sur des projets majeurs comme le siège, mais la dynamique n’est pas aussi importante que les prévisions budgétaires pour plusieurs raisons :</a:t>
            </a:r>
          </a:p>
          <a:p>
            <a:pPr marL="171450" indent="-171450" algn="just">
              <a:buFont typeface="Wingdings" panose="05000000000000000000" pitchFamily="2" charset="2"/>
              <a:buChar char="Ø"/>
            </a:pPr>
            <a:r>
              <a:rPr lang="fr-FR" sz="1200" dirty="0"/>
              <a:t>Des retards dans le développement des projets dus à des contraintes techniques, foncières ou administratives (aires de jeux, poste de police, siège).</a:t>
            </a:r>
          </a:p>
          <a:p>
            <a:pPr marL="171450" indent="-171450" algn="just">
              <a:buFont typeface="Wingdings" panose="05000000000000000000" pitchFamily="2" charset="2"/>
              <a:buChar char="Ø"/>
            </a:pPr>
            <a:r>
              <a:rPr lang="fr-FR" sz="1200" dirty="0"/>
              <a:t>Une capacité technique d’ingénierie limitée et contingentée par les locaux actuels.</a:t>
            </a:r>
          </a:p>
          <a:p>
            <a:pPr marL="171450" indent="-171450" algn="just">
              <a:buFont typeface="Wingdings" panose="05000000000000000000" pitchFamily="2" charset="2"/>
              <a:buChar char="Ø"/>
            </a:pPr>
            <a:r>
              <a:rPr lang="fr-FR" sz="1200" dirty="0"/>
              <a:t> Une incapacité de la collectivité à soutenir durablement un volume d’investissement supérieur à 5 M€/an au regard de sa surface financière (Etude KPMG 2023).</a:t>
            </a:r>
          </a:p>
        </p:txBody>
      </p:sp>
      <p:sp>
        <p:nvSpPr>
          <p:cNvPr id="6" name="ZoneTexte 5">
            <a:extLst>
              <a:ext uri="{FF2B5EF4-FFF2-40B4-BE49-F238E27FC236}">
                <a16:creationId xmlns:a16="http://schemas.microsoft.com/office/drawing/2014/main" id="{3392F02D-C22D-6DB9-9973-BE85DEA1C793}"/>
              </a:ext>
            </a:extLst>
          </p:cNvPr>
          <p:cNvSpPr txBox="1"/>
          <p:nvPr/>
        </p:nvSpPr>
        <p:spPr>
          <a:xfrm>
            <a:off x="6570282" y="4707910"/>
            <a:ext cx="5212438" cy="1785104"/>
          </a:xfrm>
          <a:prstGeom prst="rect">
            <a:avLst/>
          </a:prstGeom>
          <a:noFill/>
        </p:spPr>
        <p:txBody>
          <a:bodyPr wrap="square" rtlCol="0">
            <a:spAutoFit/>
          </a:bodyPr>
          <a:lstStyle/>
          <a:p>
            <a:pPr algn="just"/>
            <a:r>
              <a:rPr lang="fr-FR" sz="1100" b="1" dirty="0"/>
              <a:t>La croissance de la masse salariale 2023 est significative; </a:t>
            </a:r>
            <a:r>
              <a:rPr lang="fr-FR" sz="1100" dirty="0"/>
              <a:t>elle</a:t>
            </a:r>
            <a:r>
              <a:rPr lang="fr-FR" sz="1100" b="1" dirty="0"/>
              <a:t> </a:t>
            </a:r>
            <a:r>
              <a:rPr lang="fr-FR" sz="1100" dirty="0"/>
              <a:t>est principalement liée à :</a:t>
            </a:r>
          </a:p>
          <a:p>
            <a:pPr marL="171450" indent="-171450" algn="just">
              <a:buFont typeface="Wingdings" panose="05000000000000000000" pitchFamily="2" charset="2"/>
              <a:buChar char="Ø"/>
            </a:pPr>
            <a:r>
              <a:rPr lang="fr-FR" sz="1100" dirty="0"/>
              <a:t>L’augmentation du point d’indice de 1,5% au 01/07/2023 qui se cumule à l’application sur tout l’exercice de la hausse de 3,5% depuis le 01/07/2022.</a:t>
            </a:r>
          </a:p>
          <a:p>
            <a:pPr marL="171450" indent="-171450" algn="just">
              <a:buFont typeface="Wingdings" panose="05000000000000000000" pitchFamily="2" charset="2"/>
              <a:buChar char="Ø"/>
            </a:pPr>
            <a:r>
              <a:rPr lang="fr-FR" sz="1100" dirty="0"/>
              <a:t>Les avancements d’échelon des titulaires</a:t>
            </a:r>
          </a:p>
          <a:p>
            <a:pPr marL="171450" indent="-171450" algn="just">
              <a:buFont typeface="Wingdings" panose="05000000000000000000" pitchFamily="2" charset="2"/>
              <a:buChar char="Ø"/>
            </a:pPr>
            <a:r>
              <a:rPr lang="fr-FR" sz="1100" dirty="0"/>
              <a:t>la création du service de la police intercommunale de l’environnement et de l’urbanisme </a:t>
            </a:r>
          </a:p>
          <a:p>
            <a:pPr marL="171450" indent="-171450" algn="just">
              <a:buFont typeface="Wingdings" panose="05000000000000000000" pitchFamily="2" charset="2"/>
              <a:buChar char="Ø"/>
            </a:pPr>
            <a:r>
              <a:rPr lang="fr-FR" sz="1100" dirty="0"/>
              <a:t>Le recrutement d’une animatrice mobilités-logement-Gemapi</a:t>
            </a:r>
          </a:p>
          <a:p>
            <a:pPr marL="171450" indent="-171450" algn="just">
              <a:buFont typeface="Wingdings" panose="05000000000000000000" pitchFamily="2" charset="2"/>
              <a:buChar char="Ø"/>
            </a:pPr>
            <a:r>
              <a:rPr lang="fr-FR" sz="1100" dirty="0"/>
              <a:t>La stagiairisation de deux cadres A lauréats du concours de la FPT qui leur ouvre droit à la sur-rémunération de 40% de leur traitement indiciaire.</a:t>
            </a:r>
          </a:p>
          <a:p>
            <a:pPr marL="171450" indent="-171450" algn="just">
              <a:buFont typeface="Wingdings" panose="05000000000000000000" pitchFamily="2" charset="2"/>
              <a:buChar char="Ø"/>
            </a:pPr>
            <a:r>
              <a:rPr lang="fr-FR" sz="1100" dirty="0"/>
              <a:t>Une équipe de PEC plus étoffée qu’en 2022 (9 agents contre 7)</a:t>
            </a:r>
          </a:p>
        </p:txBody>
      </p:sp>
      <p:sp>
        <p:nvSpPr>
          <p:cNvPr id="3" name="Espace réservé de la date 2">
            <a:extLst>
              <a:ext uri="{FF2B5EF4-FFF2-40B4-BE49-F238E27FC236}">
                <a16:creationId xmlns:a16="http://schemas.microsoft.com/office/drawing/2014/main" id="{74309457-6BB9-48ED-9D97-0C1D5C266F83}"/>
              </a:ext>
            </a:extLst>
          </p:cNvPr>
          <p:cNvSpPr>
            <a:spLocks noGrp="1"/>
          </p:cNvSpPr>
          <p:nvPr>
            <p:ph type="dt" sz="half" idx="10"/>
          </p:nvPr>
        </p:nvSpPr>
        <p:spPr>
          <a:xfrm>
            <a:off x="9039520" y="6386796"/>
            <a:ext cx="2743200" cy="365125"/>
          </a:xfrm>
        </p:spPr>
        <p:txBody>
          <a:bodyPr/>
          <a:lstStyle/>
          <a:p>
            <a:fld id="{630719D7-500D-43F2-B541-23525327252B}" type="datetime1">
              <a:rPr lang="fr-FR" smtClean="0"/>
              <a:t>14/03/2024</a:t>
            </a:fld>
            <a:endParaRPr lang="fr-FR" dirty="0"/>
          </a:p>
        </p:txBody>
      </p:sp>
      <p:graphicFrame>
        <p:nvGraphicFramePr>
          <p:cNvPr id="5" name="Graphique 4">
            <a:extLst>
              <a:ext uri="{FF2B5EF4-FFF2-40B4-BE49-F238E27FC236}">
                <a16:creationId xmlns:a16="http://schemas.microsoft.com/office/drawing/2014/main" id="{217EAE2A-3A16-4386-9E8C-7ECD2F2C0D47}"/>
              </a:ext>
            </a:extLst>
          </p:cNvPr>
          <p:cNvGraphicFramePr>
            <a:graphicFrameLocks/>
          </p:cNvGraphicFramePr>
          <p:nvPr>
            <p:extLst>
              <p:ext uri="{D42A27DB-BD31-4B8C-83A1-F6EECF244321}">
                <p14:modId xmlns:p14="http://schemas.microsoft.com/office/powerpoint/2010/main" val="3882248578"/>
              </p:ext>
            </p:extLst>
          </p:nvPr>
        </p:nvGraphicFramePr>
        <p:xfrm>
          <a:off x="265043" y="1876065"/>
          <a:ext cx="5179944" cy="2885499"/>
        </p:xfrm>
        <a:graphic>
          <a:graphicData uri="http://schemas.openxmlformats.org/drawingml/2006/chart">
            <c:chart xmlns:c="http://schemas.openxmlformats.org/drawingml/2006/chart" xmlns:r="http://schemas.openxmlformats.org/officeDocument/2006/relationships" r:id="rId3"/>
          </a:graphicData>
        </a:graphic>
      </p:graphicFrame>
      <mc:AlternateContent xmlns:mc="http://schemas.openxmlformats.org/markup-compatibility/2006">
        <mc:Choice xmlns:p14="http://schemas.microsoft.com/office/powerpoint/2010/main" Requires="p14">
          <p:contentPart p14:bwMode="auto" r:id="rId4">
            <p14:nvContentPartPr>
              <p14:cNvPr id="12" name="Encre 11">
                <a:extLst>
                  <a:ext uri="{FF2B5EF4-FFF2-40B4-BE49-F238E27FC236}">
                    <a16:creationId xmlns:a16="http://schemas.microsoft.com/office/drawing/2014/main" id="{F8E01E86-3B74-4365-D21A-1FAA60A49F6B}"/>
                  </a:ext>
                </a:extLst>
              </p14:cNvPr>
              <p14:cNvContentPartPr/>
              <p14:nvPr/>
            </p14:nvContentPartPr>
            <p14:xfrm>
              <a:off x="4828905" y="3429000"/>
              <a:ext cx="462600" cy="360"/>
            </p14:xfrm>
          </p:contentPart>
        </mc:Choice>
        <mc:Fallback>
          <p:pic>
            <p:nvPicPr>
              <p:cNvPr id="12" name="Encre 11">
                <a:extLst>
                  <a:ext uri="{FF2B5EF4-FFF2-40B4-BE49-F238E27FC236}">
                    <a16:creationId xmlns:a16="http://schemas.microsoft.com/office/drawing/2014/main" id="{F8E01E86-3B74-4365-D21A-1FAA60A49F6B}"/>
                  </a:ext>
                </a:extLst>
              </p:cNvPr>
              <p:cNvPicPr/>
              <p:nvPr/>
            </p:nvPicPr>
            <p:blipFill>
              <a:blip r:embed="rId5"/>
              <a:stretch>
                <a:fillRect/>
              </a:stretch>
            </p:blipFill>
            <p:spPr>
              <a:xfrm>
                <a:off x="4822785" y="3422880"/>
                <a:ext cx="47484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3" name="Encre 12">
                <a:extLst>
                  <a:ext uri="{FF2B5EF4-FFF2-40B4-BE49-F238E27FC236}">
                    <a16:creationId xmlns:a16="http://schemas.microsoft.com/office/drawing/2014/main" id="{86B5A883-79DE-236C-62B0-20F276E04279}"/>
                  </a:ext>
                </a:extLst>
              </p14:cNvPr>
              <p14:cNvContentPartPr/>
              <p14:nvPr/>
            </p14:nvContentPartPr>
            <p14:xfrm>
              <a:off x="-1219575" y="2752305"/>
              <a:ext cx="360" cy="360"/>
            </p14:xfrm>
          </p:contentPart>
        </mc:Choice>
        <mc:Fallback>
          <p:pic>
            <p:nvPicPr>
              <p:cNvPr id="13" name="Encre 12">
                <a:extLst>
                  <a:ext uri="{FF2B5EF4-FFF2-40B4-BE49-F238E27FC236}">
                    <a16:creationId xmlns:a16="http://schemas.microsoft.com/office/drawing/2014/main" id="{86B5A883-79DE-236C-62B0-20F276E04279}"/>
                  </a:ext>
                </a:extLst>
              </p:cNvPr>
              <p:cNvPicPr/>
              <p:nvPr/>
            </p:nvPicPr>
            <p:blipFill>
              <a:blip r:embed="rId7"/>
              <a:stretch>
                <a:fillRect/>
              </a:stretch>
            </p:blipFill>
            <p:spPr>
              <a:xfrm>
                <a:off x="-1225695" y="2746185"/>
                <a:ext cx="1260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4" name="Encre 13">
                <a:extLst>
                  <a:ext uri="{FF2B5EF4-FFF2-40B4-BE49-F238E27FC236}">
                    <a16:creationId xmlns:a16="http://schemas.microsoft.com/office/drawing/2014/main" id="{67A31E5A-8284-5A37-AF14-698834469E10}"/>
                  </a:ext>
                </a:extLst>
              </p14:cNvPr>
              <p14:cNvContentPartPr/>
              <p14:nvPr/>
            </p14:nvContentPartPr>
            <p14:xfrm>
              <a:off x="9391425" y="1876065"/>
              <a:ext cx="360" cy="360"/>
            </p14:xfrm>
          </p:contentPart>
        </mc:Choice>
        <mc:Fallback>
          <p:pic>
            <p:nvPicPr>
              <p:cNvPr id="14" name="Encre 13">
                <a:extLst>
                  <a:ext uri="{FF2B5EF4-FFF2-40B4-BE49-F238E27FC236}">
                    <a16:creationId xmlns:a16="http://schemas.microsoft.com/office/drawing/2014/main" id="{67A31E5A-8284-5A37-AF14-698834469E10}"/>
                  </a:ext>
                </a:extLst>
              </p:cNvPr>
              <p:cNvPicPr/>
              <p:nvPr/>
            </p:nvPicPr>
            <p:blipFill>
              <a:blip r:embed="rId7"/>
              <a:stretch>
                <a:fillRect/>
              </a:stretch>
            </p:blipFill>
            <p:spPr>
              <a:xfrm>
                <a:off x="9385305" y="1869945"/>
                <a:ext cx="12600" cy="12600"/>
              </a:xfrm>
              <a:prstGeom prst="rect">
                <a:avLst/>
              </a:prstGeom>
            </p:spPr>
          </p:pic>
        </mc:Fallback>
      </mc:AlternateContent>
      <p:graphicFrame>
        <p:nvGraphicFramePr>
          <p:cNvPr id="18" name="Graphique 17">
            <a:extLst>
              <a:ext uri="{FF2B5EF4-FFF2-40B4-BE49-F238E27FC236}">
                <a16:creationId xmlns:a16="http://schemas.microsoft.com/office/drawing/2014/main" id="{643A0EA8-91FF-43DC-A763-C6A09A8B54ED}"/>
              </a:ext>
            </a:extLst>
          </p:cNvPr>
          <p:cNvGraphicFramePr>
            <a:graphicFrameLocks/>
          </p:cNvGraphicFramePr>
          <p:nvPr>
            <p:extLst>
              <p:ext uri="{D42A27DB-BD31-4B8C-83A1-F6EECF244321}">
                <p14:modId xmlns:p14="http://schemas.microsoft.com/office/powerpoint/2010/main" val="3300900248"/>
              </p:ext>
            </p:extLst>
          </p:nvPr>
        </p:nvGraphicFramePr>
        <p:xfrm>
          <a:off x="5444987" y="1822051"/>
          <a:ext cx="6631057" cy="2939513"/>
        </p:xfrm>
        <a:graphic>
          <a:graphicData uri="http://schemas.openxmlformats.org/drawingml/2006/chart">
            <c:chart xmlns:c="http://schemas.openxmlformats.org/drawingml/2006/chart" xmlns:r="http://schemas.openxmlformats.org/officeDocument/2006/relationships" r:id="rId9"/>
          </a:graphicData>
        </a:graphic>
      </p:graphicFrame>
      <p:sp>
        <p:nvSpPr>
          <p:cNvPr id="20" name="ZoneTexte 19">
            <a:extLst>
              <a:ext uri="{FF2B5EF4-FFF2-40B4-BE49-F238E27FC236}">
                <a16:creationId xmlns:a16="http://schemas.microsoft.com/office/drawing/2014/main" id="{340AC8B7-8E60-5A24-F733-7279346FE66E}"/>
              </a:ext>
            </a:extLst>
          </p:cNvPr>
          <p:cNvSpPr txBox="1"/>
          <p:nvPr/>
        </p:nvSpPr>
        <p:spPr>
          <a:xfrm>
            <a:off x="409280" y="1416455"/>
            <a:ext cx="6724650" cy="338554"/>
          </a:xfrm>
          <a:prstGeom prst="rect">
            <a:avLst/>
          </a:prstGeom>
          <a:noFill/>
        </p:spPr>
        <p:txBody>
          <a:bodyPr wrap="square">
            <a:spAutoFit/>
          </a:bodyPr>
          <a:lstStyle/>
          <a:p>
            <a:r>
              <a:rPr lang="fr-FR" sz="1600" b="1" dirty="0"/>
              <a:t>Le Compte administratif 2023 :</a:t>
            </a:r>
          </a:p>
        </p:txBody>
      </p:sp>
    </p:spTree>
    <p:extLst>
      <p:ext uri="{BB962C8B-B14F-4D97-AF65-F5344CB8AC3E}">
        <p14:creationId xmlns:p14="http://schemas.microsoft.com/office/powerpoint/2010/main" val="125009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5968CB-7EC9-4607-7516-8FCE38D19C8E}"/>
              </a:ext>
            </a:extLst>
          </p:cNvPr>
          <p:cNvSpPr>
            <a:spLocks noGrp="1"/>
          </p:cNvSpPr>
          <p:nvPr>
            <p:ph type="ctrTitle"/>
          </p:nvPr>
        </p:nvSpPr>
        <p:spPr>
          <a:xfrm>
            <a:off x="2782957" y="463826"/>
            <a:ext cx="9144000" cy="831574"/>
          </a:xfrm>
        </p:spPr>
        <p:txBody>
          <a:bodyPr>
            <a:normAutofit/>
          </a:bodyPr>
          <a:lstStyle/>
          <a:p>
            <a:r>
              <a:rPr lang="fr-FR" sz="3600" dirty="0"/>
              <a:t>Compte Administratif 2023 et Budget 2024</a:t>
            </a:r>
          </a:p>
        </p:txBody>
      </p:sp>
      <p:pic>
        <p:nvPicPr>
          <p:cNvPr id="4" name="Image 3">
            <a:extLst>
              <a:ext uri="{FF2B5EF4-FFF2-40B4-BE49-F238E27FC236}">
                <a16:creationId xmlns:a16="http://schemas.microsoft.com/office/drawing/2014/main" id="{5550F01E-6664-DA18-D525-EF0304DDBE73}"/>
              </a:ext>
            </a:extLst>
          </p:cNvPr>
          <p:cNvPicPr>
            <a:picLocks noChangeAspect="1"/>
          </p:cNvPicPr>
          <p:nvPr/>
        </p:nvPicPr>
        <p:blipFill>
          <a:blip r:embed="rId2"/>
          <a:stretch>
            <a:fillRect/>
          </a:stretch>
        </p:blipFill>
        <p:spPr>
          <a:xfrm>
            <a:off x="0" y="133350"/>
            <a:ext cx="2419350" cy="1162050"/>
          </a:xfrm>
          <a:prstGeom prst="rect">
            <a:avLst/>
          </a:prstGeom>
        </p:spPr>
      </p:pic>
      <p:sp>
        <p:nvSpPr>
          <p:cNvPr id="7" name="ZoneTexte 6">
            <a:extLst>
              <a:ext uri="{FF2B5EF4-FFF2-40B4-BE49-F238E27FC236}">
                <a16:creationId xmlns:a16="http://schemas.microsoft.com/office/drawing/2014/main" id="{B6A8114F-1E20-AF91-15DC-1FFA0F0D824B}"/>
              </a:ext>
            </a:extLst>
          </p:cNvPr>
          <p:cNvSpPr txBox="1"/>
          <p:nvPr/>
        </p:nvSpPr>
        <p:spPr>
          <a:xfrm>
            <a:off x="396238" y="4849204"/>
            <a:ext cx="11399520" cy="1615827"/>
          </a:xfrm>
          <a:prstGeom prst="rect">
            <a:avLst/>
          </a:prstGeom>
          <a:noFill/>
        </p:spPr>
        <p:txBody>
          <a:bodyPr wrap="square" rtlCol="0">
            <a:spAutoFit/>
          </a:bodyPr>
          <a:lstStyle/>
          <a:p>
            <a:pPr algn="just"/>
            <a:r>
              <a:rPr lang="fr-FR" sz="1100" b="1" dirty="0"/>
              <a:t>La stagnation des recettes de fiscalité et dotations a perduré en 2023 alors que les dépenses de fonctionnement ont une tendance naturelle à l’augmentation </a:t>
            </a:r>
            <a:r>
              <a:rPr lang="fr-FR" sz="1100" dirty="0"/>
              <a:t>(RH, inflation, développement des services publics…). Il y a donc risque dans la durée d’un effet ciseau entre les recettes et les dépenses de fonctionnement qui affaiblira la capacité d’épargne brute de la 3co et donc sa capacité d’autofinancement des investissements. </a:t>
            </a:r>
          </a:p>
          <a:p>
            <a:pPr algn="just"/>
            <a:r>
              <a:rPr lang="fr-FR" sz="1100" dirty="0"/>
              <a:t>Pour lutter contre cet effet « ciseau », </a:t>
            </a:r>
            <a:r>
              <a:rPr lang="fr-FR" sz="1100" b="1" dirty="0"/>
              <a:t>la 3co a entrepris un travail de dynamisation de ses bases fiscales </a:t>
            </a:r>
            <a:r>
              <a:rPr lang="fr-FR" sz="1100" dirty="0"/>
              <a:t>dans le cadre d’une convention passée avec les services de la DGFIP. Les premiers résultats du travail de terrain effectué sont transcrits dans les bases de la commune de Tsingoni dès 2024. Ce travail très important continue sur tout le territoire et profitera également au fur et à mesure à toutes les communes.</a:t>
            </a:r>
          </a:p>
          <a:p>
            <a:pPr algn="just"/>
            <a:r>
              <a:rPr lang="fr-FR" sz="1100" dirty="0"/>
              <a:t>Le projet de budget intègre les notifications de l’état fiscal n°1259 et démontre que </a:t>
            </a:r>
            <a:r>
              <a:rPr lang="fr-FR" sz="1100" b="1" dirty="0"/>
              <a:t>le travail engagé a d’ores et déjà des effets positifs </a:t>
            </a:r>
            <a:r>
              <a:rPr lang="fr-FR" sz="1100" dirty="0"/>
              <a:t>sur les bases fiscales de foncier bâti de la 3co en 2024             (+ 4.713.000 €) et donc également sur les produits fiscaux communautaires (+201.451 € de TFB en 2024 par rapport à 2023). </a:t>
            </a:r>
            <a:r>
              <a:rPr lang="fr-FR" sz="1100" b="1" dirty="0"/>
              <a:t>Ce travail sera poursuivi en 2024 sur les 4 autres communes pour transcription fiscale en 2025.</a:t>
            </a:r>
            <a:endParaRPr lang="fr-FR" sz="1400" b="1" dirty="0"/>
          </a:p>
        </p:txBody>
      </p:sp>
      <p:sp>
        <p:nvSpPr>
          <p:cNvPr id="6" name="Espace réservé de la date 5">
            <a:extLst>
              <a:ext uri="{FF2B5EF4-FFF2-40B4-BE49-F238E27FC236}">
                <a16:creationId xmlns:a16="http://schemas.microsoft.com/office/drawing/2014/main" id="{AB26E9A7-9A2B-0D42-FFB3-BAE277E1B07E}"/>
              </a:ext>
            </a:extLst>
          </p:cNvPr>
          <p:cNvSpPr>
            <a:spLocks noGrp="1"/>
          </p:cNvSpPr>
          <p:nvPr>
            <p:ph type="dt" sz="half" idx="10"/>
          </p:nvPr>
        </p:nvSpPr>
        <p:spPr>
          <a:xfrm>
            <a:off x="396238" y="6435716"/>
            <a:ext cx="2743200" cy="365125"/>
          </a:xfrm>
        </p:spPr>
        <p:txBody>
          <a:bodyPr/>
          <a:lstStyle/>
          <a:p>
            <a:fld id="{F74526FF-8579-4797-962B-921BE9E6F298}" type="datetime1">
              <a:rPr lang="fr-FR" smtClean="0"/>
              <a:t>14/03/2024</a:t>
            </a:fld>
            <a:endParaRPr lang="fr-FR" dirty="0"/>
          </a:p>
        </p:txBody>
      </p:sp>
      <p:sp>
        <p:nvSpPr>
          <p:cNvPr id="10" name="Espace réservé du numéro de diapositive 9">
            <a:extLst>
              <a:ext uri="{FF2B5EF4-FFF2-40B4-BE49-F238E27FC236}">
                <a16:creationId xmlns:a16="http://schemas.microsoft.com/office/drawing/2014/main" id="{7B0BAF52-3D9F-53DD-38DB-354405FD23EB}"/>
              </a:ext>
            </a:extLst>
          </p:cNvPr>
          <p:cNvSpPr>
            <a:spLocks noGrp="1"/>
          </p:cNvSpPr>
          <p:nvPr>
            <p:ph type="sldNum" sz="quarter" idx="12"/>
          </p:nvPr>
        </p:nvSpPr>
        <p:spPr/>
        <p:txBody>
          <a:bodyPr/>
          <a:lstStyle/>
          <a:p>
            <a:fld id="{3229C486-617B-48DC-ACC4-7FB013321976}" type="slidenum">
              <a:rPr lang="fr-FR" smtClean="0"/>
              <a:t>4</a:t>
            </a:fld>
            <a:endParaRPr lang="fr-FR" dirty="0"/>
          </a:p>
        </p:txBody>
      </p:sp>
      <p:graphicFrame>
        <p:nvGraphicFramePr>
          <p:cNvPr id="5" name="Graphique 4">
            <a:extLst>
              <a:ext uri="{FF2B5EF4-FFF2-40B4-BE49-F238E27FC236}">
                <a16:creationId xmlns:a16="http://schemas.microsoft.com/office/drawing/2014/main" id="{4BCC778B-EA1C-4001-83F4-0398886968EA}"/>
              </a:ext>
            </a:extLst>
          </p:cNvPr>
          <p:cNvGraphicFramePr>
            <a:graphicFrameLocks/>
          </p:cNvGraphicFramePr>
          <p:nvPr>
            <p:extLst>
              <p:ext uri="{D42A27DB-BD31-4B8C-83A1-F6EECF244321}">
                <p14:modId xmlns:p14="http://schemas.microsoft.com/office/powerpoint/2010/main" val="3339248152"/>
              </p:ext>
            </p:extLst>
          </p:nvPr>
        </p:nvGraphicFramePr>
        <p:xfrm>
          <a:off x="3194050" y="1445604"/>
          <a:ext cx="5956299" cy="3403600"/>
        </p:xfrm>
        <a:graphic>
          <a:graphicData uri="http://schemas.openxmlformats.org/drawingml/2006/chart">
            <c:chart xmlns:c="http://schemas.openxmlformats.org/drawingml/2006/chart" xmlns:r="http://schemas.openxmlformats.org/officeDocument/2006/relationships" r:id="rId3"/>
          </a:graphicData>
        </a:graphic>
      </p:graphicFrame>
      <mc:AlternateContent xmlns:mc="http://schemas.openxmlformats.org/markup-compatibility/2006">
        <mc:Choice xmlns:p14="http://schemas.microsoft.com/office/powerpoint/2010/main" Requires="p14">
          <p:contentPart p14:bwMode="auto" r:id="rId4">
            <p14:nvContentPartPr>
              <p14:cNvPr id="18" name="Encre 17">
                <a:extLst>
                  <a:ext uri="{FF2B5EF4-FFF2-40B4-BE49-F238E27FC236}">
                    <a16:creationId xmlns:a16="http://schemas.microsoft.com/office/drawing/2014/main" id="{B444BC71-33A1-00F1-F2A1-BC8FF636B10E}"/>
                  </a:ext>
                </a:extLst>
              </p14:cNvPr>
              <p14:cNvContentPartPr/>
              <p14:nvPr/>
            </p14:nvContentPartPr>
            <p14:xfrm>
              <a:off x="8598705" y="2923305"/>
              <a:ext cx="318960" cy="144000"/>
            </p14:xfrm>
          </p:contentPart>
        </mc:Choice>
        <mc:Fallback>
          <p:pic>
            <p:nvPicPr>
              <p:cNvPr id="18" name="Encre 17">
                <a:extLst>
                  <a:ext uri="{FF2B5EF4-FFF2-40B4-BE49-F238E27FC236}">
                    <a16:creationId xmlns:a16="http://schemas.microsoft.com/office/drawing/2014/main" id="{B444BC71-33A1-00F1-F2A1-BC8FF636B10E}"/>
                  </a:ext>
                </a:extLst>
              </p:cNvPr>
              <p:cNvPicPr/>
              <p:nvPr/>
            </p:nvPicPr>
            <p:blipFill>
              <a:blip r:embed="rId5"/>
              <a:stretch>
                <a:fillRect/>
              </a:stretch>
            </p:blipFill>
            <p:spPr>
              <a:xfrm>
                <a:off x="8592585" y="2917185"/>
                <a:ext cx="331200" cy="156240"/>
              </a:xfrm>
              <a:prstGeom prst="rect">
                <a:avLst/>
              </a:prstGeom>
            </p:spPr>
          </p:pic>
        </mc:Fallback>
      </mc:AlternateContent>
    </p:spTree>
    <p:extLst>
      <p:ext uri="{BB962C8B-B14F-4D97-AF65-F5344CB8AC3E}">
        <p14:creationId xmlns:p14="http://schemas.microsoft.com/office/powerpoint/2010/main" val="3303176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5968CB-7EC9-4607-7516-8FCE38D19C8E}"/>
              </a:ext>
            </a:extLst>
          </p:cNvPr>
          <p:cNvSpPr>
            <a:spLocks noGrp="1"/>
          </p:cNvSpPr>
          <p:nvPr>
            <p:ph type="ctrTitle"/>
          </p:nvPr>
        </p:nvSpPr>
        <p:spPr>
          <a:xfrm>
            <a:off x="2782957" y="463826"/>
            <a:ext cx="9144000" cy="831574"/>
          </a:xfrm>
        </p:spPr>
        <p:txBody>
          <a:bodyPr>
            <a:normAutofit/>
          </a:bodyPr>
          <a:lstStyle/>
          <a:p>
            <a:r>
              <a:rPr lang="fr-FR" sz="3600" dirty="0"/>
              <a:t>Compte Administratif 2023 et Budget 2024</a:t>
            </a:r>
          </a:p>
        </p:txBody>
      </p:sp>
      <p:pic>
        <p:nvPicPr>
          <p:cNvPr id="4" name="Image 3">
            <a:extLst>
              <a:ext uri="{FF2B5EF4-FFF2-40B4-BE49-F238E27FC236}">
                <a16:creationId xmlns:a16="http://schemas.microsoft.com/office/drawing/2014/main" id="{5550F01E-6664-DA18-D525-EF0304DDBE73}"/>
              </a:ext>
            </a:extLst>
          </p:cNvPr>
          <p:cNvPicPr>
            <a:picLocks noChangeAspect="1"/>
          </p:cNvPicPr>
          <p:nvPr/>
        </p:nvPicPr>
        <p:blipFill>
          <a:blip r:embed="rId2"/>
          <a:stretch>
            <a:fillRect/>
          </a:stretch>
        </p:blipFill>
        <p:spPr>
          <a:xfrm>
            <a:off x="0" y="133350"/>
            <a:ext cx="2419350" cy="1162050"/>
          </a:xfrm>
          <a:prstGeom prst="rect">
            <a:avLst/>
          </a:prstGeom>
        </p:spPr>
      </p:pic>
      <p:sp>
        <p:nvSpPr>
          <p:cNvPr id="6" name="Espace réservé de la date 5">
            <a:extLst>
              <a:ext uri="{FF2B5EF4-FFF2-40B4-BE49-F238E27FC236}">
                <a16:creationId xmlns:a16="http://schemas.microsoft.com/office/drawing/2014/main" id="{19E93A5D-376C-675F-CB64-45B472B4232A}"/>
              </a:ext>
            </a:extLst>
          </p:cNvPr>
          <p:cNvSpPr>
            <a:spLocks noGrp="1"/>
          </p:cNvSpPr>
          <p:nvPr>
            <p:ph type="dt" sz="half" idx="10"/>
          </p:nvPr>
        </p:nvSpPr>
        <p:spPr/>
        <p:txBody>
          <a:bodyPr/>
          <a:lstStyle/>
          <a:p>
            <a:fld id="{177CBEAE-1225-409C-B2B2-615298EBE2C9}" type="datetime1">
              <a:rPr lang="fr-FR" smtClean="0"/>
              <a:t>14/03/2024</a:t>
            </a:fld>
            <a:endParaRPr lang="fr-FR"/>
          </a:p>
        </p:txBody>
      </p:sp>
      <p:sp>
        <p:nvSpPr>
          <p:cNvPr id="8" name="Espace réservé du numéro de diapositive 7">
            <a:extLst>
              <a:ext uri="{FF2B5EF4-FFF2-40B4-BE49-F238E27FC236}">
                <a16:creationId xmlns:a16="http://schemas.microsoft.com/office/drawing/2014/main" id="{8FA3DC8A-8CD7-FC80-8DCF-2D028D8FCFE3}"/>
              </a:ext>
            </a:extLst>
          </p:cNvPr>
          <p:cNvSpPr>
            <a:spLocks noGrp="1"/>
          </p:cNvSpPr>
          <p:nvPr>
            <p:ph type="sldNum" sz="quarter" idx="12"/>
          </p:nvPr>
        </p:nvSpPr>
        <p:spPr/>
        <p:txBody>
          <a:bodyPr/>
          <a:lstStyle/>
          <a:p>
            <a:fld id="{3229C486-617B-48DC-ACC4-7FB013321976}" type="slidenum">
              <a:rPr lang="fr-FR" smtClean="0"/>
              <a:t>5</a:t>
            </a:fld>
            <a:endParaRPr lang="fr-FR"/>
          </a:p>
        </p:txBody>
      </p:sp>
      <p:sp>
        <p:nvSpPr>
          <p:cNvPr id="3" name="ZoneTexte 2">
            <a:extLst>
              <a:ext uri="{FF2B5EF4-FFF2-40B4-BE49-F238E27FC236}">
                <a16:creationId xmlns:a16="http://schemas.microsoft.com/office/drawing/2014/main" id="{BB32178C-2F71-6C8C-762A-07DFCEE96942}"/>
              </a:ext>
            </a:extLst>
          </p:cNvPr>
          <p:cNvSpPr txBox="1"/>
          <p:nvPr/>
        </p:nvSpPr>
        <p:spPr>
          <a:xfrm>
            <a:off x="521862" y="1576343"/>
            <a:ext cx="11148275" cy="769441"/>
          </a:xfrm>
          <a:prstGeom prst="rect">
            <a:avLst/>
          </a:prstGeom>
          <a:noFill/>
        </p:spPr>
        <p:txBody>
          <a:bodyPr wrap="square" rtlCol="0">
            <a:spAutoFit/>
          </a:bodyPr>
          <a:lstStyle/>
          <a:p>
            <a:r>
              <a:rPr lang="fr-FR" sz="1100" dirty="0"/>
              <a:t>En 2023, la capacité d’autofinancement communautaire s’est maintenue grâce à une bonne maîtrise des dépenses et au report de la mise en œuvre du projet de mobilité collective qui pèsera sur la section de fonctionnement à partir de 2024. </a:t>
            </a:r>
          </a:p>
          <a:p>
            <a:r>
              <a:rPr lang="fr-FR" sz="1100" dirty="0"/>
              <a:t>Le budget 2024 prévoit une érosion de l’épargne brute de 627.277 € avec un montant de 1.912.420 € qui reste toutefois très supérieur au seuil de 1.500.000 € défini pour garantir la capacité d’autofinancement communautaire. La réalisation devrait  par ailleurs permettre de porter l’épargne nette autour de 2.000.000 € en 2024 compte tenu de la prudence budgétaire.</a:t>
            </a:r>
          </a:p>
        </p:txBody>
      </p:sp>
      <mc:AlternateContent xmlns:mc="http://schemas.openxmlformats.org/markup-compatibility/2006">
        <mc:Choice xmlns:p14="http://schemas.microsoft.com/office/powerpoint/2010/main" Requires="p14">
          <p:contentPart p14:bwMode="auto" r:id="rId3">
            <p14:nvContentPartPr>
              <p14:cNvPr id="5" name="Encre 4">
                <a:extLst>
                  <a:ext uri="{FF2B5EF4-FFF2-40B4-BE49-F238E27FC236}">
                    <a16:creationId xmlns:a16="http://schemas.microsoft.com/office/drawing/2014/main" id="{7E5E17D6-DEAB-8AFF-FD7E-77CF7AE84F8F}"/>
                  </a:ext>
                </a:extLst>
              </p14:cNvPr>
              <p14:cNvContentPartPr/>
              <p14:nvPr/>
            </p14:nvContentPartPr>
            <p14:xfrm>
              <a:off x="7514745" y="923505"/>
              <a:ext cx="360" cy="360"/>
            </p14:xfrm>
          </p:contentPart>
        </mc:Choice>
        <mc:Fallback>
          <p:pic>
            <p:nvPicPr>
              <p:cNvPr id="5" name="Encre 4">
                <a:extLst>
                  <a:ext uri="{FF2B5EF4-FFF2-40B4-BE49-F238E27FC236}">
                    <a16:creationId xmlns:a16="http://schemas.microsoft.com/office/drawing/2014/main" id="{7E5E17D6-DEAB-8AFF-FD7E-77CF7AE84F8F}"/>
                  </a:ext>
                </a:extLst>
              </p:cNvPr>
              <p:cNvPicPr/>
              <p:nvPr/>
            </p:nvPicPr>
            <p:blipFill>
              <a:blip r:embed="rId4"/>
              <a:stretch>
                <a:fillRect/>
              </a:stretch>
            </p:blipFill>
            <p:spPr>
              <a:xfrm>
                <a:off x="7508625" y="917385"/>
                <a:ext cx="12600" cy="12600"/>
              </a:xfrm>
              <a:prstGeom prst="rect">
                <a:avLst/>
              </a:prstGeom>
            </p:spPr>
          </p:pic>
        </mc:Fallback>
      </mc:AlternateContent>
      <p:graphicFrame>
        <p:nvGraphicFramePr>
          <p:cNvPr id="9" name="Chart 6">
            <a:extLst>
              <a:ext uri="{FF2B5EF4-FFF2-40B4-BE49-F238E27FC236}">
                <a16:creationId xmlns:a16="http://schemas.microsoft.com/office/drawing/2014/main" id="{00000000-0008-0000-0D00-000003000000}"/>
              </a:ext>
            </a:extLst>
          </p:cNvPr>
          <p:cNvGraphicFramePr>
            <a:graphicFrameLocks/>
          </p:cNvGraphicFramePr>
          <p:nvPr>
            <p:extLst>
              <p:ext uri="{D42A27DB-BD31-4B8C-83A1-F6EECF244321}">
                <p14:modId xmlns:p14="http://schemas.microsoft.com/office/powerpoint/2010/main" val="853170269"/>
              </p:ext>
            </p:extLst>
          </p:nvPr>
        </p:nvGraphicFramePr>
        <p:xfrm>
          <a:off x="285749" y="2457450"/>
          <a:ext cx="11767487" cy="402907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282618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5968CB-7EC9-4607-7516-8FCE38D19C8E}"/>
              </a:ext>
            </a:extLst>
          </p:cNvPr>
          <p:cNvSpPr>
            <a:spLocks noGrp="1"/>
          </p:cNvSpPr>
          <p:nvPr>
            <p:ph type="ctrTitle"/>
          </p:nvPr>
        </p:nvSpPr>
        <p:spPr>
          <a:xfrm>
            <a:off x="2420982" y="463826"/>
            <a:ext cx="9144000" cy="831574"/>
          </a:xfrm>
        </p:spPr>
        <p:txBody>
          <a:bodyPr>
            <a:normAutofit/>
          </a:bodyPr>
          <a:lstStyle/>
          <a:p>
            <a:r>
              <a:rPr lang="fr-FR" sz="3600" dirty="0"/>
              <a:t>Compte Administratif 2023 et Budget 2024</a:t>
            </a:r>
          </a:p>
        </p:txBody>
      </p:sp>
      <p:pic>
        <p:nvPicPr>
          <p:cNvPr id="4" name="Image 3">
            <a:extLst>
              <a:ext uri="{FF2B5EF4-FFF2-40B4-BE49-F238E27FC236}">
                <a16:creationId xmlns:a16="http://schemas.microsoft.com/office/drawing/2014/main" id="{5550F01E-6664-DA18-D525-EF0304DDBE73}"/>
              </a:ext>
            </a:extLst>
          </p:cNvPr>
          <p:cNvPicPr>
            <a:picLocks noChangeAspect="1"/>
          </p:cNvPicPr>
          <p:nvPr/>
        </p:nvPicPr>
        <p:blipFill>
          <a:blip r:embed="rId3"/>
          <a:stretch>
            <a:fillRect/>
          </a:stretch>
        </p:blipFill>
        <p:spPr>
          <a:xfrm>
            <a:off x="0" y="133350"/>
            <a:ext cx="2419350" cy="1162050"/>
          </a:xfrm>
          <a:prstGeom prst="rect">
            <a:avLst/>
          </a:prstGeom>
        </p:spPr>
      </p:pic>
      <p:sp>
        <p:nvSpPr>
          <p:cNvPr id="6" name="ZoneTexte 5">
            <a:extLst>
              <a:ext uri="{FF2B5EF4-FFF2-40B4-BE49-F238E27FC236}">
                <a16:creationId xmlns:a16="http://schemas.microsoft.com/office/drawing/2014/main" id="{A3CFD20A-629C-F970-248A-BF7B2D9664AE}"/>
              </a:ext>
            </a:extLst>
          </p:cNvPr>
          <p:cNvSpPr txBox="1"/>
          <p:nvPr/>
        </p:nvSpPr>
        <p:spPr>
          <a:xfrm>
            <a:off x="8610602" y="1295400"/>
            <a:ext cx="3316355" cy="4832092"/>
          </a:xfrm>
          <a:prstGeom prst="rect">
            <a:avLst/>
          </a:prstGeom>
          <a:noFill/>
        </p:spPr>
        <p:txBody>
          <a:bodyPr wrap="square" rtlCol="0">
            <a:spAutoFit/>
          </a:bodyPr>
          <a:lstStyle/>
          <a:p>
            <a:pPr algn="just"/>
            <a:r>
              <a:rPr lang="fr-FR" sz="1100" dirty="0"/>
              <a:t>En 2023, la CAF s’est maintenue sensiblement au même niveau qu’en 2022. Pour 2024, on constate une diminution de l’épargne brute prévisionnelle, liée à une augmentation des charges de fonctionnement supérieure à la dynamique des recettes, avec notamment la montée en charge du service de transport collectif prévu pour démarrer en juillet 2024, qui pèse sur la section de fonctionnement. </a:t>
            </a:r>
          </a:p>
          <a:p>
            <a:pPr algn="just"/>
            <a:r>
              <a:rPr lang="fr-FR" sz="1100" dirty="0"/>
              <a:t>Une épargne nette à 2.000.000 € apparaît comme un objectif réaliste en 2024 contre 2.281.363 € en 2023. </a:t>
            </a:r>
          </a:p>
          <a:p>
            <a:pPr algn="just"/>
            <a:r>
              <a:rPr lang="fr-FR" sz="1100" dirty="0"/>
              <a:t>La perspective pluriannuelle considère le montant taux d’épargne nette de 1500K€ comme un plancher pour les exercices à venir.</a:t>
            </a:r>
          </a:p>
          <a:p>
            <a:pPr algn="just"/>
            <a:r>
              <a:rPr lang="fr-FR" sz="1100" dirty="0"/>
              <a:t>En termes de tendance structurelle, le développement de nouveaux services publics générateurs de charges de fonctionnement grèvera la CAF. Il est donc primordial de :</a:t>
            </a:r>
          </a:p>
          <a:p>
            <a:pPr marL="171450" indent="-171450" algn="just">
              <a:buFont typeface="Wingdings" panose="05000000000000000000" pitchFamily="2" charset="2"/>
              <a:buChar char="Ø"/>
            </a:pPr>
            <a:r>
              <a:rPr lang="fr-FR" sz="1100" dirty="0"/>
              <a:t>Veiller à mobiliser les ressources fiscales </a:t>
            </a:r>
          </a:p>
          <a:p>
            <a:pPr marL="171450" indent="-171450" algn="just">
              <a:buFont typeface="Wingdings" panose="05000000000000000000" pitchFamily="2" charset="2"/>
              <a:buChar char="Ø"/>
            </a:pPr>
            <a:r>
              <a:rPr lang="fr-FR" sz="1100" dirty="0"/>
              <a:t>Générer une stratégie d’évolutivité des recettes de fonctionnement</a:t>
            </a:r>
          </a:p>
          <a:p>
            <a:pPr marL="171450" indent="-171450" algn="just">
              <a:buFont typeface="Wingdings" panose="05000000000000000000" pitchFamily="2" charset="2"/>
              <a:buChar char="Ø"/>
            </a:pPr>
            <a:r>
              <a:rPr lang="fr-FR" sz="1100" dirty="0"/>
              <a:t>Sélectionner les projets dont l’utilité sociale est la plus avérée dans le cadre du projet de territoire.</a:t>
            </a:r>
          </a:p>
          <a:p>
            <a:pPr marL="171450" indent="-171450" algn="just">
              <a:buFont typeface="Wingdings" panose="05000000000000000000" pitchFamily="2" charset="2"/>
              <a:buChar char="Ø"/>
            </a:pPr>
            <a:r>
              <a:rPr lang="fr-FR" sz="1100" dirty="0"/>
              <a:t>Optimiser le financement des projets.</a:t>
            </a:r>
          </a:p>
          <a:p>
            <a:pPr marL="171450" indent="-171450" algn="just">
              <a:buFont typeface="Wingdings" panose="05000000000000000000" pitchFamily="2" charset="2"/>
              <a:buChar char="Ø"/>
            </a:pPr>
            <a:r>
              <a:rPr lang="fr-FR" sz="1100" dirty="0"/>
              <a:t>Développer des projets financièrement soutenables dans la durée, en limitant au maximum les charges de fonctionnement induites et notamment les charges de RH qui sont incompressibles et engagent durablement la collectivité.</a:t>
            </a:r>
            <a:endParaRPr lang="fr-FR" sz="1200" dirty="0"/>
          </a:p>
        </p:txBody>
      </p:sp>
      <p:sp>
        <p:nvSpPr>
          <p:cNvPr id="7" name="Espace réservé de la date 6">
            <a:extLst>
              <a:ext uri="{FF2B5EF4-FFF2-40B4-BE49-F238E27FC236}">
                <a16:creationId xmlns:a16="http://schemas.microsoft.com/office/drawing/2014/main" id="{56E4E036-5A5D-54E6-3C1A-22CF8F8C5B91}"/>
              </a:ext>
            </a:extLst>
          </p:cNvPr>
          <p:cNvSpPr>
            <a:spLocks noGrp="1"/>
          </p:cNvSpPr>
          <p:nvPr>
            <p:ph type="dt" sz="half" idx="10"/>
          </p:nvPr>
        </p:nvSpPr>
        <p:spPr/>
        <p:txBody>
          <a:bodyPr/>
          <a:lstStyle/>
          <a:p>
            <a:fld id="{1EB44DE6-F856-4138-A7F9-7382B03B4A49}" type="datetime1">
              <a:rPr lang="fr-FR" smtClean="0"/>
              <a:t>14/03/2024</a:t>
            </a:fld>
            <a:endParaRPr lang="fr-FR"/>
          </a:p>
        </p:txBody>
      </p:sp>
      <p:graphicFrame>
        <p:nvGraphicFramePr>
          <p:cNvPr id="8" name="Graphique 7">
            <a:extLst>
              <a:ext uri="{FF2B5EF4-FFF2-40B4-BE49-F238E27FC236}">
                <a16:creationId xmlns:a16="http://schemas.microsoft.com/office/drawing/2014/main" id="{00000000-0008-0000-0C00-000006000000}"/>
              </a:ext>
            </a:extLst>
          </p:cNvPr>
          <p:cNvGraphicFramePr>
            <a:graphicFrameLocks/>
          </p:cNvGraphicFramePr>
          <p:nvPr>
            <p:extLst>
              <p:ext uri="{D42A27DB-BD31-4B8C-83A1-F6EECF244321}">
                <p14:modId xmlns:p14="http://schemas.microsoft.com/office/powerpoint/2010/main" val="3667526259"/>
              </p:ext>
            </p:extLst>
          </p:nvPr>
        </p:nvGraphicFramePr>
        <p:xfrm>
          <a:off x="617581" y="1790700"/>
          <a:ext cx="7640593" cy="460347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48904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550F01E-6664-DA18-D525-EF0304DDBE73}"/>
              </a:ext>
            </a:extLst>
          </p:cNvPr>
          <p:cNvPicPr>
            <a:picLocks noChangeAspect="1"/>
          </p:cNvPicPr>
          <p:nvPr/>
        </p:nvPicPr>
        <p:blipFill>
          <a:blip r:embed="rId2"/>
          <a:stretch>
            <a:fillRect/>
          </a:stretch>
        </p:blipFill>
        <p:spPr>
          <a:xfrm>
            <a:off x="0" y="133350"/>
            <a:ext cx="2419350" cy="1162050"/>
          </a:xfrm>
          <a:prstGeom prst="rect">
            <a:avLst/>
          </a:prstGeom>
        </p:spPr>
      </p:pic>
      <p:sp>
        <p:nvSpPr>
          <p:cNvPr id="7" name="ZoneTexte 6">
            <a:extLst>
              <a:ext uri="{FF2B5EF4-FFF2-40B4-BE49-F238E27FC236}">
                <a16:creationId xmlns:a16="http://schemas.microsoft.com/office/drawing/2014/main" id="{22F27366-51BF-C9F6-D99C-B502BF7747DC}"/>
              </a:ext>
            </a:extLst>
          </p:cNvPr>
          <p:cNvSpPr txBox="1"/>
          <p:nvPr/>
        </p:nvSpPr>
        <p:spPr>
          <a:xfrm>
            <a:off x="7391400" y="1876153"/>
            <a:ext cx="4312920" cy="4662815"/>
          </a:xfrm>
          <a:prstGeom prst="rect">
            <a:avLst/>
          </a:prstGeom>
          <a:noFill/>
        </p:spPr>
        <p:txBody>
          <a:bodyPr wrap="square" rtlCol="0">
            <a:spAutoFit/>
          </a:bodyPr>
          <a:lstStyle/>
          <a:p>
            <a:pPr algn="just"/>
            <a:r>
              <a:rPr lang="fr-FR" sz="1100" b="1" dirty="0"/>
              <a:t>Le fonds de roulement reste très confortable à l’issue de 2023 </a:t>
            </a:r>
            <a:r>
              <a:rPr lang="fr-FR" sz="1100" dirty="0"/>
              <a:t>avec une consommation de 609 K€ en un an pour un montant de dépenses d’équipement réalisé de 3702 K€.</a:t>
            </a:r>
          </a:p>
          <a:p>
            <a:pPr algn="just"/>
            <a:r>
              <a:rPr lang="fr-FR" sz="1100" dirty="0"/>
              <a:t>Cette diminution bien moindre qu’envisagée au budget 2023 est liée au report de la réalisation de projets budgétisés en section d’investissement.</a:t>
            </a:r>
          </a:p>
          <a:p>
            <a:pPr algn="just"/>
            <a:r>
              <a:rPr lang="fr-FR" sz="1100" dirty="0"/>
              <a:t>Le niveau du FDR et la trésorerie disponible ne justifient pas du recours à l’emprunt sur l’exercice 2024 pour financer les dépenses d’équipement, quand bien même l’ensemble des investissements prévus au budget est très élevé (autour de 11,78M€). </a:t>
            </a:r>
            <a:r>
              <a:rPr lang="fr-FR" sz="1100" b="1" dirty="0"/>
              <a:t>La section d’investissement demeure en effet en excédent budgétaire en 2024.</a:t>
            </a:r>
          </a:p>
          <a:p>
            <a:pPr algn="just"/>
            <a:r>
              <a:rPr lang="fr-FR" sz="1100" dirty="0"/>
              <a:t>Si le montant d’investissement réalisé sera très certainement supérieur à 2023 au regard de l’avancée des projets, </a:t>
            </a:r>
            <a:r>
              <a:rPr lang="fr-FR" sz="1100" b="1" dirty="0"/>
              <a:t>il est toutefois vraisemblable que l’ensemble des crédits inscrits en dépenses d’investissement au budget 2024 ne sera pas consommé </a:t>
            </a:r>
            <a:r>
              <a:rPr lang="fr-FR" sz="1100" dirty="0"/>
              <a:t>du fait des problématiques foncières et procédurales restant à résoudre et de la capacité humaine et technique de la 3co, ralentissant ainsi l’érosion du fonds de roulement.</a:t>
            </a:r>
          </a:p>
          <a:p>
            <a:pPr algn="just"/>
            <a:r>
              <a:rPr lang="fr-FR" sz="1100" b="1" dirty="0"/>
              <a:t>Une perspective de réalisation de 7 à 8M€ de dépenses d’équipement est sans doute réaliste </a:t>
            </a:r>
            <a:r>
              <a:rPr lang="fr-FR" sz="1100" dirty="0"/>
              <a:t>mais les incertitudes foncières, juridiques, administratives et celles liées aux ressources extérieures demandent une budgétisation supérieure afin de faire avancer les projets pour lesquels les conditions se débloqueront.</a:t>
            </a:r>
          </a:p>
          <a:p>
            <a:pPr algn="just"/>
            <a:r>
              <a:rPr lang="fr-FR" sz="1100" dirty="0"/>
              <a:t>Sur une base de 7 M€ d’investissements réalisés, </a:t>
            </a:r>
            <a:r>
              <a:rPr lang="fr-FR" sz="1100" b="1" dirty="0"/>
              <a:t>le fonds de roulement à l’issue de l’exercice 2024 devrait se situer entre 6 et 7 M€ </a:t>
            </a:r>
            <a:r>
              <a:rPr lang="fr-FR" sz="1100" dirty="0"/>
              <a:t>au lieu des 4M€ figurant sur le graphique.</a:t>
            </a:r>
          </a:p>
          <a:p>
            <a:pPr algn="just"/>
            <a:endParaRPr lang="fr-FR" sz="1100" dirty="0"/>
          </a:p>
        </p:txBody>
      </p:sp>
      <p:sp>
        <p:nvSpPr>
          <p:cNvPr id="5" name="Espace réservé de la date 4">
            <a:extLst>
              <a:ext uri="{FF2B5EF4-FFF2-40B4-BE49-F238E27FC236}">
                <a16:creationId xmlns:a16="http://schemas.microsoft.com/office/drawing/2014/main" id="{CDA78092-C077-3C88-1F2A-12D3CB5489C9}"/>
              </a:ext>
            </a:extLst>
          </p:cNvPr>
          <p:cNvSpPr>
            <a:spLocks noGrp="1"/>
          </p:cNvSpPr>
          <p:nvPr>
            <p:ph type="dt" sz="half" idx="10"/>
          </p:nvPr>
        </p:nvSpPr>
        <p:spPr/>
        <p:txBody>
          <a:bodyPr/>
          <a:lstStyle/>
          <a:p>
            <a:fld id="{1B0BC06D-1AC9-4A33-B84D-83FE18D8A15C}" type="datetime1">
              <a:rPr lang="fr-FR" smtClean="0"/>
              <a:t>14/03/2024</a:t>
            </a:fld>
            <a:endParaRPr lang="fr-FR"/>
          </a:p>
        </p:txBody>
      </p:sp>
      <p:sp>
        <p:nvSpPr>
          <p:cNvPr id="9" name="Espace réservé du numéro de diapositive 8">
            <a:extLst>
              <a:ext uri="{FF2B5EF4-FFF2-40B4-BE49-F238E27FC236}">
                <a16:creationId xmlns:a16="http://schemas.microsoft.com/office/drawing/2014/main" id="{E2B61F63-E9D9-A5BD-864B-F82C9E1751E7}"/>
              </a:ext>
            </a:extLst>
          </p:cNvPr>
          <p:cNvSpPr>
            <a:spLocks noGrp="1"/>
          </p:cNvSpPr>
          <p:nvPr>
            <p:ph type="sldNum" sz="quarter" idx="12"/>
          </p:nvPr>
        </p:nvSpPr>
        <p:spPr/>
        <p:txBody>
          <a:bodyPr/>
          <a:lstStyle/>
          <a:p>
            <a:fld id="{3229C486-617B-48DC-ACC4-7FB013321976}" type="slidenum">
              <a:rPr lang="fr-FR" smtClean="0"/>
              <a:t>7</a:t>
            </a:fld>
            <a:endParaRPr lang="fr-FR"/>
          </a:p>
        </p:txBody>
      </p:sp>
      <p:sp>
        <p:nvSpPr>
          <p:cNvPr id="8" name="Titre 7">
            <a:extLst>
              <a:ext uri="{FF2B5EF4-FFF2-40B4-BE49-F238E27FC236}">
                <a16:creationId xmlns:a16="http://schemas.microsoft.com/office/drawing/2014/main" id="{27BD2D1B-9EE6-D7A1-FB70-3FE4F963B0CC}"/>
              </a:ext>
            </a:extLst>
          </p:cNvPr>
          <p:cNvSpPr txBox="1">
            <a:spLocks noGrp="1"/>
          </p:cNvSpPr>
          <p:nvPr>
            <p:ph type="ctrTitle"/>
          </p:nvPr>
        </p:nvSpPr>
        <p:spPr>
          <a:xfrm>
            <a:off x="2782888" y="704469"/>
            <a:ext cx="9144000" cy="590931"/>
          </a:xfrm>
          <a:prstGeom prst="rect">
            <a:avLst/>
          </a:prstGeom>
          <a:noFill/>
        </p:spPr>
        <p:txBody>
          <a:bodyPr wrap="square" rtlCol="0">
            <a:spAutoFit/>
          </a:bodyPr>
          <a:lstStyle/>
          <a:p>
            <a:pPr algn="ctr"/>
            <a:r>
              <a:rPr lang="fr-FR" sz="3600" dirty="0"/>
              <a:t>Compte administratif  2023 et Budget 2024</a:t>
            </a:r>
            <a:endParaRPr lang="fr-FR" sz="3600" b="1" dirty="0">
              <a:solidFill>
                <a:srgbClr val="0070C0"/>
              </a:solidFill>
            </a:endParaRPr>
          </a:p>
        </p:txBody>
      </p:sp>
      <p:graphicFrame>
        <p:nvGraphicFramePr>
          <p:cNvPr id="2" name="Chart 4">
            <a:extLst>
              <a:ext uri="{FF2B5EF4-FFF2-40B4-BE49-F238E27FC236}">
                <a16:creationId xmlns:a16="http://schemas.microsoft.com/office/drawing/2014/main" id="{00000000-0008-0000-0D00-000002000000}"/>
              </a:ext>
            </a:extLst>
          </p:cNvPr>
          <p:cNvGraphicFramePr>
            <a:graphicFrameLocks/>
          </p:cNvGraphicFramePr>
          <p:nvPr>
            <p:extLst>
              <p:ext uri="{D42A27DB-BD31-4B8C-83A1-F6EECF244321}">
                <p14:modId xmlns:p14="http://schemas.microsoft.com/office/powerpoint/2010/main" val="1496018498"/>
              </p:ext>
            </p:extLst>
          </p:nvPr>
        </p:nvGraphicFramePr>
        <p:xfrm>
          <a:off x="487680" y="1533525"/>
          <a:ext cx="6551295" cy="462000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57186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5968CB-7EC9-4607-7516-8FCE38D19C8E}"/>
              </a:ext>
            </a:extLst>
          </p:cNvPr>
          <p:cNvSpPr>
            <a:spLocks noGrp="1"/>
          </p:cNvSpPr>
          <p:nvPr>
            <p:ph type="ctrTitle"/>
          </p:nvPr>
        </p:nvSpPr>
        <p:spPr>
          <a:xfrm>
            <a:off x="2782957" y="463826"/>
            <a:ext cx="9144000" cy="831574"/>
          </a:xfrm>
        </p:spPr>
        <p:txBody>
          <a:bodyPr>
            <a:normAutofit/>
          </a:bodyPr>
          <a:lstStyle/>
          <a:p>
            <a:r>
              <a:rPr lang="fr-FR" sz="3600" dirty="0"/>
              <a:t>CA 2023 et Budget 2024</a:t>
            </a:r>
          </a:p>
        </p:txBody>
      </p:sp>
      <p:pic>
        <p:nvPicPr>
          <p:cNvPr id="4" name="Image 3">
            <a:extLst>
              <a:ext uri="{FF2B5EF4-FFF2-40B4-BE49-F238E27FC236}">
                <a16:creationId xmlns:a16="http://schemas.microsoft.com/office/drawing/2014/main" id="{5550F01E-6664-DA18-D525-EF0304DDBE73}"/>
              </a:ext>
            </a:extLst>
          </p:cNvPr>
          <p:cNvPicPr>
            <a:picLocks noChangeAspect="1"/>
          </p:cNvPicPr>
          <p:nvPr/>
        </p:nvPicPr>
        <p:blipFill>
          <a:blip r:embed="rId2"/>
          <a:stretch>
            <a:fillRect/>
          </a:stretch>
        </p:blipFill>
        <p:spPr>
          <a:xfrm>
            <a:off x="0" y="133350"/>
            <a:ext cx="2419350" cy="1162050"/>
          </a:xfrm>
          <a:prstGeom prst="rect">
            <a:avLst/>
          </a:prstGeom>
        </p:spPr>
      </p:pic>
      <p:sp>
        <p:nvSpPr>
          <p:cNvPr id="9" name="ZoneTexte 8">
            <a:extLst>
              <a:ext uri="{FF2B5EF4-FFF2-40B4-BE49-F238E27FC236}">
                <a16:creationId xmlns:a16="http://schemas.microsoft.com/office/drawing/2014/main" id="{A7400BE3-792F-AF05-2001-357099657018}"/>
              </a:ext>
            </a:extLst>
          </p:cNvPr>
          <p:cNvSpPr txBox="1"/>
          <p:nvPr/>
        </p:nvSpPr>
        <p:spPr>
          <a:xfrm>
            <a:off x="5016138" y="2506526"/>
            <a:ext cx="2159725" cy="2462213"/>
          </a:xfrm>
          <a:prstGeom prst="rect">
            <a:avLst/>
          </a:prstGeom>
          <a:noFill/>
        </p:spPr>
        <p:txBody>
          <a:bodyPr wrap="square" rtlCol="0">
            <a:spAutoFit/>
          </a:bodyPr>
          <a:lstStyle/>
          <a:p>
            <a:pPr algn="just"/>
            <a:r>
              <a:rPr lang="fr-FR" sz="1100" dirty="0"/>
              <a:t>En comparaison avec les autres EPCI de Mayotte la performance de la 3co demeure très honorable en considérant des dépenses d’investissement en progression régulière (abstraction faite du pic de 2021 lié aux acquisitions foncières) et une masse salariale dont l’évolution reste contenue et maîtrisée.</a:t>
            </a:r>
          </a:p>
          <a:p>
            <a:pPr algn="just"/>
            <a:r>
              <a:rPr lang="fr-FR" sz="1100" dirty="0"/>
              <a:t>Il faut noter la progression des dépenses de la CADEMA en 2022 liée aux infrastructures du </a:t>
            </a:r>
            <a:r>
              <a:rPr lang="fr-FR" sz="1100" dirty="0" err="1"/>
              <a:t>Caribus</a:t>
            </a:r>
            <a:r>
              <a:rPr lang="fr-FR" sz="1100" dirty="0"/>
              <a:t>. </a:t>
            </a:r>
          </a:p>
          <a:p>
            <a:pPr algn="just"/>
            <a:r>
              <a:rPr lang="fr-FR" sz="1100" dirty="0"/>
              <a:t>(source DGCL)</a:t>
            </a:r>
          </a:p>
        </p:txBody>
      </p:sp>
      <p:sp>
        <p:nvSpPr>
          <p:cNvPr id="10" name="Espace réservé de la date 9">
            <a:extLst>
              <a:ext uri="{FF2B5EF4-FFF2-40B4-BE49-F238E27FC236}">
                <a16:creationId xmlns:a16="http://schemas.microsoft.com/office/drawing/2014/main" id="{2286184D-E39F-282F-57EC-879196C8922D}"/>
              </a:ext>
            </a:extLst>
          </p:cNvPr>
          <p:cNvSpPr>
            <a:spLocks noGrp="1"/>
          </p:cNvSpPr>
          <p:nvPr>
            <p:ph type="dt" sz="half" idx="10"/>
          </p:nvPr>
        </p:nvSpPr>
        <p:spPr/>
        <p:txBody>
          <a:bodyPr/>
          <a:lstStyle/>
          <a:p>
            <a:fld id="{66A6293C-C205-4AF2-AECD-E1DD690D1579}" type="datetime1">
              <a:rPr lang="fr-FR" smtClean="0"/>
              <a:t>14/03/2024</a:t>
            </a:fld>
            <a:endParaRPr lang="fr-FR"/>
          </a:p>
        </p:txBody>
      </p:sp>
      <p:sp>
        <p:nvSpPr>
          <p:cNvPr id="12" name="Espace réservé du numéro de diapositive 11">
            <a:extLst>
              <a:ext uri="{FF2B5EF4-FFF2-40B4-BE49-F238E27FC236}">
                <a16:creationId xmlns:a16="http://schemas.microsoft.com/office/drawing/2014/main" id="{CE47B1A9-5697-5151-490A-5610BDF3CB7D}"/>
              </a:ext>
            </a:extLst>
          </p:cNvPr>
          <p:cNvSpPr>
            <a:spLocks noGrp="1"/>
          </p:cNvSpPr>
          <p:nvPr>
            <p:ph type="sldNum" sz="quarter" idx="12"/>
          </p:nvPr>
        </p:nvSpPr>
        <p:spPr/>
        <p:txBody>
          <a:bodyPr/>
          <a:lstStyle/>
          <a:p>
            <a:fld id="{3229C486-617B-48DC-ACC4-7FB013321976}" type="slidenum">
              <a:rPr lang="fr-FR" smtClean="0"/>
              <a:t>8</a:t>
            </a:fld>
            <a:endParaRPr lang="fr-FR"/>
          </a:p>
        </p:txBody>
      </p:sp>
      <p:pic>
        <p:nvPicPr>
          <p:cNvPr id="3" name="Image 2">
            <a:extLst>
              <a:ext uri="{FF2B5EF4-FFF2-40B4-BE49-F238E27FC236}">
                <a16:creationId xmlns:a16="http://schemas.microsoft.com/office/drawing/2014/main" id="{8A35198C-14A4-C8C0-E34F-39761D604DE0}"/>
              </a:ext>
            </a:extLst>
          </p:cNvPr>
          <p:cNvPicPr>
            <a:picLocks noChangeAspect="1"/>
          </p:cNvPicPr>
          <p:nvPr/>
        </p:nvPicPr>
        <p:blipFill>
          <a:blip r:embed="rId3"/>
          <a:stretch>
            <a:fillRect/>
          </a:stretch>
        </p:blipFill>
        <p:spPr>
          <a:xfrm>
            <a:off x="361880" y="2213109"/>
            <a:ext cx="4584589" cy="2755631"/>
          </a:xfrm>
          <a:prstGeom prst="rect">
            <a:avLst/>
          </a:prstGeom>
        </p:spPr>
      </p:pic>
      <p:pic>
        <p:nvPicPr>
          <p:cNvPr id="7" name="Image 6">
            <a:extLst>
              <a:ext uri="{FF2B5EF4-FFF2-40B4-BE49-F238E27FC236}">
                <a16:creationId xmlns:a16="http://schemas.microsoft.com/office/drawing/2014/main" id="{782CDE26-7E11-6364-41CE-D014825D2CE0}"/>
              </a:ext>
            </a:extLst>
          </p:cNvPr>
          <p:cNvPicPr>
            <a:picLocks noChangeAspect="1"/>
          </p:cNvPicPr>
          <p:nvPr/>
        </p:nvPicPr>
        <p:blipFill>
          <a:blip r:embed="rId4"/>
          <a:stretch>
            <a:fillRect/>
          </a:stretch>
        </p:blipFill>
        <p:spPr>
          <a:xfrm>
            <a:off x="7245533" y="2213108"/>
            <a:ext cx="4584589" cy="2755631"/>
          </a:xfrm>
          <a:prstGeom prst="rect">
            <a:avLst/>
          </a:prstGeom>
        </p:spPr>
      </p:pic>
    </p:spTree>
    <p:extLst>
      <p:ext uri="{BB962C8B-B14F-4D97-AF65-F5344CB8AC3E}">
        <p14:creationId xmlns:p14="http://schemas.microsoft.com/office/powerpoint/2010/main" val="963033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5968CB-7EC9-4607-7516-8FCE38D19C8E}"/>
              </a:ext>
            </a:extLst>
          </p:cNvPr>
          <p:cNvSpPr>
            <a:spLocks noGrp="1"/>
          </p:cNvSpPr>
          <p:nvPr>
            <p:ph type="ctrTitle"/>
          </p:nvPr>
        </p:nvSpPr>
        <p:spPr>
          <a:xfrm>
            <a:off x="2802007" y="502866"/>
            <a:ext cx="9144000" cy="831574"/>
          </a:xfrm>
        </p:spPr>
        <p:txBody>
          <a:bodyPr>
            <a:normAutofit/>
          </a:bodyPr>
          <a:lstStyle/>
          <a:p>
            <a:r>
              <a:rPr lang="fr-FR" sz="3600" dirty="0"/>
              <a:t>CA 2023 et Budget 2024</a:t>
            </a:r>
          </a:p>
        </p:txBody>
      </p:sp>
      <p:pic>
        <p:nvPicPr>
          <p:cNvPr id="4" name="Image 3">
            <a:extLst>
              <a:ext uri="{FF2B5EF4-FFF2-40B4-BE49-F238E27FC236}">
                <a16:creationId xmlns:a16="http://schemas.microsoft.com/office/drawing/2014/main" id="{5550F01E-6664-DA18-D525-EF0304DDBE73}"/>
              </a:ext>
            </a:extLst>
          </p:cNvPr>
          <p:cNvPicPr>
            <a:picLocks noChangeAspect="1"/>
          </p:cNvPicPr>
          <p:nvPr/>
        </p:nvPicPr>
        <p:blipFill>
          <a:blip r:embed="rId2"/>
          <a:stretch>
            <a:fillRect/>
          </a:stretch>
        </p:blipFill>
        <p:spPr>
          <a:xfrm>
            <a:off x="0" y="133350"/>
            <a:ext cx="2419350" cy="1162050"/>
          </a:xfrm>
          <a:prstGeom prst="rect">
            <a:avLst/>
          </a:prstGeom>
        </p:spPr>
      </p:pic>
      <p:sp>
        <p:nvSpPr>
          <p:cNvPr id="9" name="ZoneTexte 8">
            <a:extLst>
              <a:ext uri="{FF2B5EF4-FFF2-40B4-BE49-F238E27FC236}">
                <a16:creationId xmlns:a16="http://schemas.microsoft.com/office/drawing/2014/main" id="{A7400BE3-792F-AF05-2001-357099657018}"/>
              </a:ext>
            </a:extLst>
          </p:cNvPr>
          <p:cNvSpPr txBox="1"/>
          <p:nvPr/>
        </p:nvSpPr>
        <p:spPr>
          <a:xfrm>
            <a:off x="1581151" y="1694522"/>
            <a:ext cx="9772649" cy="4801314"/>
          </a:xfrm>
          <a:prstGeom prst="rect">
            <a:avLst/>
          </a:prstGeom>
          <a:noFill/>
        </p:spPr>
        <p:txBody>
          <a:bodyPr wrap="square" rtlCol="0">
            <a:spAutoFit/>
          </a:bodyPr>
          <a:lstStyle/>
          <a:p>
            <a:pPr algn="just"/>
            <a:r>
              <a:rPr lang="fr-FR" sz="2000" dirty="0"/>
              <a:t>Les éléments significatifs du projet de budget 2024 :</a:t>
            </a:r>
            <a:endParaRPr lang="fr-FR" sz="1100" dirty="0"/>
          </a:p>
          <a:p>
            <a:pPr algn="just"/>
            <a:endParaRPr lang="fr-FR" sz="1100" dirty="0"/>
          </a:p>
          <a:p>
            <a:pPr marL="171450" indent="-171450" algn="just">
              <a:buFont typeface="Wingdings" panose="05000000000000000000" pitchFamily="2" charset="2"/>
              <a:buChar char="Ø"/>
            </a:pPr>
            <a:r>
              <a:rPr lang="fr-FR" sz="1100" b="1" dirty="0"/>
              <a:t>Section de fonctionnement :</a:t>
            </a:r>
          </a:p>
          <a:p>
            <a:pPr marL="542925" indent="-180975" algn="just">
              <a:buFont typeface="Wingdings" panose="05000000000000000000" pitchFamily="2" charset="2"/>
              <a:buChar char="§"/>
            </a:pPr>
            <a:r>
              <a:rPr lang="fr-FR" sz="1100" dirty="0"/>
              <a:t>Des </a:t>
            </a:r>
            <a:r>
              <a:rPr lang="fr-FR" sz="1100" b="1" dirty="0"/>
              <a:t>dépenses réelles de fonctionnement en augmentation </a:t>
            </a:r>
            <a:r>
              <a:rPr lang="fr-FR" sz="1100" dirty="0"/>
              <a:t>importante (+1.058.872 €), liée notamment à la création du service de transport public collectif</a:t>
            </a:r>
          </a:p>
          <a:p>
            <a:pPr marL="809625" indent="628650" algn="just"/>
            <a:endParaRPr lang="fr-FR" sz="1100" dirty="0">
              <a:solidFill>
                <a:srgbClr val="FF0000"/>
              </a:solidFill>
            </a:endParaRPr>
          </a:p>
          <a:p>
            <a:pPr marL="542925" indent="-180975" algn="just">
              <a:buFont typeface="Wingdings" panose="05000000000000000000" pitchFamily="2" charset="2"/>
              <a:buChar char="§"/>
            </a:pPr>
            <a:r>
              <a:rPr lang="fr-FR" sz="1100" dirty="0"/>
              <a:t>Des recettes réelles de fonctionnement qui augmentent du fait des </a:t>
            </a:r>
            <a:r>
              <a:rPr lang="fr-FR" sz="1100" b="1" dirty="0"/>
              <a:t>recettes fiscales supplémentaires </a:t>
            </a:r>
            <a:r>
              <a:rPr lang="fr-FR" sz="1100" dirty="0"/>
              <a:t>sur la commune de Tsingoni issue du travail de répertoriage des bases, mené par la 3co et valorisé par la DGFIP.</a:t>
            </a:r>
            <a:r>
              <a:rPr lang="fr-FR" sz="1100" b="1" dirty="0"/>
              <a:t> </a:t>
            </a:r>
            <a:r>
              <a:rPr lang="fr-FR" sz="1100" dirty="0"/>
              <a:t>Le déplafonnement du rattrapage de la DGF de 10 à 20% issu de la LF 2024 devrait également permettre une évolution de celle-ci qui n’a pas encore été notifiée à ce jour.</a:t>
            </a:r>
          </a:p>
          <a:p>
            <a:pPr marL="361950" algn="just"/>
            <a:endParaRPr lang="fr-FR" sz="1100" dirty="0"/>
          </a:p>
          <a:p>
            <a:pPr marL="171450" indent="-171450" algn="just">
              <a:buFont typeface="Wingdings" panose="05000000000000000000" pitchFamily="2" charset="2"/>
              <a:buChar char="Ø"/>
            </a:pPr>
            <a:r>
              <a:rPr lang="fr-FR" sz="1100" b="1" dirty="0"/>
              <a:t>Section d’investissement :</a:t>
            </a:r>
          </a:p>
          <a:p>
            <a:pPr marL="542925" indent="-180975" algn="just">
              <a:buFont typeface="Wingdings" panose="05000000000000000000" pitchFamily="2" charset="2"/>
              <a:buChar char="§"/>
            </a:pPr>
            <a:r>
              <a:rPr lang="fr-FR" sz="1100" dirty="0"/>
              <a:t>Un niveau très important de dépenses d’équipement brut (</a:t>
            </a:r>
            <a:r>
              <a:rPr lang="fr-FR" sz="1100" b="1" dirty="0"/>
              <a:t>11,78 M€</a:t>
            </a:r>
            <a:r>
              <a:rPr lang="fr-FR" sz="1100" dirty="0"/>
              <a:t>) réparties comme suit, avec une perspective de réalisation objective autour de 60% soit environ 7M€ :</a:t>
            </a:r>
          </a:p>
          <a:p>
            <a:pPr marL="1438275" algn="just"/>
            <a:r>
              <a:rPr lang="fr-FR" sz="1100" dirty="0"/>
              <a:t>- 20% pour la poursuite des projets pour lesquels les travaux sont engagés (siège), </a:t>
            </a:r>
          </a:p>
          <a:p>
            <a:pPr marL="1438275" algn="just"/>
            <a:r>
              <a:rPr lang="fr-FR" sz="1100" dirty="0"/>
              <a:t>- 35% pour des projets qui entrent en phase travaux (poste de police, aire de jeux…), </a:t>
            </a:r>
          </a:p>
          <a:p>
            <a:pPr marL="1438275" algn="just"/>
            <a:r>
              <a:rPr lang="fr-FR" sz="1100" dirty="0"/>
              <a:t>- 20% pour honorer les engagements sur fonds de concours et saisir des opportunités d’acquisitions foncières</a:t>
            </a:r>
          </a:p>
          <a:p>
            <a:pPr marL="1438275" algn="just"/>
            <a:r>
              <a:rPr lang="fr-FR" sz="1100" dirty="0"/>
              <a:t>- 25% de divers (études, acquisitions de matériels, engagement de projets qui arriveront en phase opérationnelle en 2024)</a:t>
            </a:r>
          </a:p>
          <a:p>
            <a:pPr marL="1438275" algn="just"/>
            <a:endParaRPr lang="fr-FR" sz="1100" dirty="0"/>
          </a:p>
          <a:p>
            <a:pPr marL="542925" indent="-180975" algn="just">
              <a:buFont typeface="Wingdings" panose="05000000000000000000" pitchFamily="2" charset="2"/>
              <a:buChar char="§"/>
            </a:pPr>
            <a:r>
              <a:rPr lang="fr-FR" sz="1100" dirty="0"/>
              <a:t>La perspective de recettes réelles d’investissement en très forte augmentation avec le versement à solliciter des subventions notifiées sur les projets qui devraient être soldés en 2024 à hauteur de 2,57 M€ + le FCTVA</a:t>
            </a:r>
          </a:p>
          <a:p>
            <a:pPr marL="361950" algn="just"/>
            <a:endParaRPr lang="fr-FR" sz="1100" dirty="0"/>
          </a:p>
          <a:p>
            <a:pPr marL="171450" indent="-171450" algn="just">
              <a:buFont typeface="Wingdings" panose="05000000000000000000" pitchFamily="2" charset="2"/>
              <a:buChar char="Ø"/>
            </a:pPr>
            <a:r>
              <a:rPr lang="fr-FR" sz="1100" b="1" dirty="0"/>
              <a:t>Capacités financières :</a:t>
            </a:r>
          </a:p>
          <a:p>
            <a:pPr marL="542925" indent="-180975" algn="just">
              <a:buFont typeface="Wingdings" panose="05000000000000000000" pitchFamily="2" charset="2"/>
              <a:buChar char="§"/>
            </a:pPr>
            <a:r>
              <a:rPr lang="fr-FR" sz="1100" dirty="0"/>
              <a:t>Un fonds de roulement en érosion budgétaire importante (- 5,75 M€) mais qui devrait tendre objectivement en fin d’exercice au moins vers </a:t>
            </a:r>
            <a:r>
              <a:rPr lang="fr-FR" sz="1100" b="1" dirty="0"/>
              <a:t>6 M€</a:t>
            </a:r>
            <a:r>
              <a:rPr lang="fr-FR" sz="1100" dirty="0"/>
              <a:t>, si on considère un taux de réalisation prévisionnel des dépenses d’équipement de 60%. </a:t>
            </a:r>
          </a:p>
          <a:p>
            <a:pPr marL="542925" indent="-180975" algn="just">
              <a:buFont typeface="Wingdings" panose="05000000000000000000" pitchFamily="2" charset="2"/>
              <a:buChar char="§"/>
            </a:pPr>
            <a:r>
              <a:rPr lang="fr-FR" sz="1100" dirty="0"/>
              <a:t>Pas de recours à l’endettement en 2024.</a:t>
            </a:r>
          </a:p>
          <a:p>
            <a:pPr marL="542925" indent="-180975" algn="just">
              <a:buFont typeface="Wingdings" panose="05000000000000000000" pitchFamily="2" charset="2"/>
              <a:buChar char="§"/>
            </a:pPr>
            <a:r>
              <a:rPr lang="fr-FR" sz="1100" dirty="0"/>
              <a:t>Une épargne brute et une épargne nette en dégradation qui restent tout juste dans les limites des objectifs fixés dans la prospective KPMG avec des montants respectifs prévisionnels de 1.912.420 € et 1.653.645 € qui seront probablement, </a:t>
            </a:r>
            <a:r>
              <a:rPr lang="fr-FR" sz="1100" i="1" dirty="0"/>
              <a:t>in fine,</a:t>
            </a:r>
            <a:r>
              <a:rPr lang="fr-FR" sz="1100" dirty="0"/>
              <a:t> supérieurs de 300 à 350K€ à ces perspectives.</a:t>
            </a:r>
          </a:p>
        </p:txBody>
      </p:sp>
      <p:sp>
        <p:nvSpPr>
          <p:cNvPr id="10" name="Espace réservé de la date 9">
            <a:extLst>
              <a:ext uri="{FF2B5EF4-FFF2-40B4-BE49-F238E27FC236}">
                <a16:creationId xmlns:a16="http://schemas.microsoft.com/office/drawing/2014/main" id="{2286184D-E39F-282F-57EC-879196C8922D}"/>
              </a:ext>
            </a:extLst>
          </p:cNvPr>
          <p:cNvSpPr>
            <a:spLocks noGrp="1"/>
          </p:cNvSpPr>
          <p:nvPr>
            <p:ph type="dt" sz="half" idx="10"/>
          </p:nvPr>
        </p:nvSpPr>
        <p:spPr/>
        <p:txBody>
          <a:bodyPr/>
          <a:lstStyle/>
          <a:p>
            <a:fld id="{66A6293C-C205-4AF2-AECD-E1DD690D1579}" type="datetime1">
              <a:rPr lang="fr-FR" smtClean="0"/>
              <a:t>14/03/2024</a:t>
            </a:fld>
            <a:endParaRPr lang="fr-FR"/>
          </a:p>
        </p:txBody>
      </p:sp>
      <p:sp>
        <p:nvSpPr>
          <p:cNvPr id="12" name="Espace réservé du numéro de diapositive 11">
            <a:extLst>
              <a:ext uri="{FF2B5EF4-FFF2-40B4-BE49-F238E27FC236}">
                <a16:creationId xmlns:a16="http://schemas.microsoft.com/office/drawing/2014/main" id="{CE47B1A9-5697-5151-490A-5610BDF3CB7D}"/>
              </a:ext>
            </a:extLst>
          </p:cNvPr>
          <p:cNvSpPr>
            <a:spLocks noGrp="1"/>
          </p:cNvSpPr>
          <p:nvPr>
            <p:ph type="sldNum" sz="quarter" idx="12"/>
          </p:nvPr>
        </p:nvSpPr>
        <p:spPr/>
        <p:txBody>
          <a:bodyPr/>
          <a:lstStyle/>
          <a:p>
            <a:fld id="{3229C486-617B-48DC-ACC4-7FB013321976}" type="slidenum">
              <a:rPr lang="fr-FR" smtClean="0"/>
              <a:t>9</a:t>
            </a:fld>
            <a:endParaRPr lang="fr-FR"/>
          </a:p>
        </p:txBody>
      </p:sp>
    </p:spTree>
    <p:extLst>
      <p:ext uri="{BB962C8B-B14F-4D97-AF65-F5344CB8AC3E}">
        <p14:creationId xmlns:p14="http://schemas.microsoft.com/office/powerpoint/2010/main" val="2026124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5968CB-7EC9-4607-7516-8FCE38D19C8E}"/>
              </a:ext>
            </a:extLst>
          </p:cNvPr>
          <p:cNvSpPr>
            <a:spLocks noGrp="1"/>
          </p:cNvSpPr>
          <p:nvPr>
            <p:ph type="ctrTitle"/>
          </p:nvPr>
        </p:nvSpPr>
        <p:spPr>
          <a:xfrm>
            <a:off x="2782957" y="463826"/>
            <a:ext cx="9144000" cy="831574"/>
          </a:xfrm>
        </p:spPr>
        <p:txBody>
          <a:bodyPr>
            <a:normAutofit/>
          </a:bodyPr>
          <a:lstStyle/>
          <a:p>
            <a:r>
              <a:rPr lang="fr-FR" sz="3600" dirty="0"/>
              <a:t>CA 2023 et Budget 2024</a:t>
            </a:r>
          </a:p>
        </p:txBody>
      </p:sp>
      <p:pic>
        <p:nvPicPr>
          <p:cNvPr id="4" name="Image 3">
            <a:extLst>
              <a:ext uri="{FF2B5EF4-FFF2-40B4-BE49-F238E27FC236}">
                <a16:creationId xmlns:a16="http://schemas.microsoft.com/office/drawing/2014/main" id="{5550F01E-6664-DA18-D525-EF0304DDBE73}"/>
              </a:ext>
            </a:extLst>
          </p:cNvPr>
          <p:cNvPicPr>
            <a:picLocks noChangeAspect="1"/>
          </p:cNvPicPr>
          <p:nvPr/>
        </p:nvPicPr>
        <p:blipFill>
          <a:blip r:embed="rId2"/>
          <a:stretch>
            <a:fillRect/>
          </a:stretch>
        </p:blipFill>
        <p:spPr>
          <a:xfrm>
            <a:off x="0" y="133350"/>
            <a:ext cx="2419350" cy="1162050"/>
          </a:xfrm>
          <a:prstGeom prst="rect">
            <a:avLst/>
          </a:prstGeom>
        </p:spPr>
      </p:pic>
      <p:sp>
        <p:nvSpPr>
          <p:cNvPr id="3" name="ZoneTexte 2">
            <a:extLst>
              <a:ext uri="{FF2B5EF4-FFF2-40B4-BE49-F238E27FC236}">
                <a16:creationId xmlns:a16="http://schemas.microsoft.com/office/drawing/2014/main" id="{866DC458-E482-D88C-1E2D-944F53BC948B}"/>
              </a:ext>
            </a:extLst>
          </p:cNvPr>
          <p:cNvSpPr txBox="1"/>
          <p:nvPr/>
        </p:nvSpPr>
        <p:spPr>
          <a:xfrm>
            <a:off x="576469" y="1557296"/>
            <a:ext cx="11039061" cy="369332"/>
          </a:xfrm>
          <a:prstGeom prst="rect">
            <a:avLst/>
          </a:prstGeom>
          <a:noFill/>
        </p:spPr>
        <p:txBody>
          <a:bodyPr wrap="square" rtlCol="0">
            <a:spAutoFit/>
          </a:bodyPr>
          <a:lstStyle/>
          <a:p>
            <a:pPr algn="ctr"/>
            <a:r>
              <a:rPr lang="fr-FR" b="1" dirty="0">
                <a:solidFill>
                  <a:srgbClr val="0070C0"/>
                </a:solidFill>
              </a:rPr>
              <a:t>Les perspectives sur le moyen et long terme</a:t>
            </a:r>
          </a:p>
        </p:txBody>
      </p:sp>
      <p:sp>
        <p:nvSpPr>
          <p:cNvPr id="6" name="ZoneTexte 5">
            <a:extLst>
              <a:ext uri="{FF2B5EF4-FFF2-40B4-BE49-F238E27FC236}">
                <a16:creationId xmlns:a16="http://schemas.microsoft.com/office/drawing/2014/main" id="{A40F24A0-9BD0-DFEB-006D-1D13B3C7A263}"/>
              </a:ext>
            </a:extLst>
          </p:cNvPr>
          <p:cNvSpPr txBox="1"/>
          <p:nvPr/>
        </p:nvSpPr>
        <p:spPr>
          <a:xfrm>
            <a:off x="313508" y="2016700"/>
            <a:ext cx="11460480" cy="2970044"/>
          </a:xfrm>
          <a:prstGeom prst="rect">
            <a:avLst/>
          </a:prstGeom>
          <a:noFill/>
        </p:spPr>
        <p:txBody>
          <a:bodyPr wrap="square" rtlCol="0">
            <a:spAutoFit/>
          </a:bodyPr>
          <a:lstStyle/>
          <a:p>
            <a:pPr marL="714375"/>
            <a:endParaRPr lang="fr-FR" sz="1100" dirty="0"/>
          </a:p>
          <a:p>
            <a:pPr marL="285750" indent="-285750">
              <a:buFont typeface="Wingdings" panose="05000000000000000000" pitchFamily="2" charset="2"/>
              <a:buChar char="Ø"/>
            </a:pPr>
            <a:r>
              <a:rPr lang="fr-FR" sz="1100" b="1" dirty="0"/>
              <a:t>En section de fonctionnement : Travailler au desserrement de l’effet ciseau sur le long terme pour régénérer durablement la CAF :</a:t>
            </a:r>
          </a:p>
          <a:p>
            <a:endParaRPr lang="fr-FR" sz="1100" dirty="0"/>
          </a:p>
          <a:p>
            <a:pPr marL="1079500" indent="-365125">
              <a:buFont typeface="Wingdings" panose="05000000000000000000" pitchFamily="2" charset="2"/>
              <a:buChar char="ü"/>
            </a:pPr>
            <a:r>
              <a:rPr lang="fr-FR" sz="1100" dirty="0"/>
              <a:t>Maîtriser le coût de fonctionnement généré par chaque projet dès sa conception et son intégration au PPI</a:t>
            </a:r>
          </a:p>
          <a:p>
            <a:pPr marL="1079500" indent="-365125">
              <a:buFont typeface="Wingdings" panose="05000000000000000000" pitchFamily="2" charset="2"/>
              <a:buChar char="ü"/>
            </a:pPr>
            <a:r>
              <a:rPr lang="fr-FR" sz="1100" dirty="0"/>
              <a:t>Rationaliser les charges fixes au maximum (et notamment les RH) et fixer un seuil minimal de CAF nette à 1.500.000 € / an pour éviter tout décrochage financier de la 3co.</a:t>
            </a:r>
          </a:p>
          <a:p>
            <a:pPr marL="1079500" indent="-365125">
              <a:buFont typeface="Wingdings" panose="05000000000000000000" pitchFamily="2" charset="2"/>
              <a:buChar char="ü"/>
            </a:pPr>
            <a:r>
              <a:rPr lang="fr-FR" sz="1100" dirty="0"/>
              <a:t>Développer les recettes de fonctionnement et notamment l’assiette fiscale qui représente la principale marge de manœuvre communautaire</a:t>
            </a:r>
          </a:p>
          <a:p>
            <a:pPr marL="1722438" indent="-285750">
              <a:buFontTx/>
              <a:buChar char="-"/>
            </a:pPr>
            <a:r>
              <a:rPr lang="fr-FR" sz="1100" dirty="0"/>
              <a:t>Développer un observatoire fiscal et vérifier que la 3co touche effectivement son dû en fiscalité, compensations et dotations (exemple Versement Mobilités).</a:t>
            </a:r>
          </a:p>
          <a:p>
            <a:pPr marL="1722438" indent="-285750">
              <a:buFontTx/>
              <a:buChar char="-"/>
            </a:pPr>
            <a:r>
              <a:rPr lang="fr-FR" sz="1100" dirty="0"/>
              <a:t>Elargir l’assiette foncière à l’ensemble du bâti présent sur le territoire par une politique de régularisation fiscale à grande échelle basée sur le PLUIH, l’instruction du droit des sols, le SIG et la police de l’urbanisme et de l’environnement, en collaboration avec la DGFIP.</a:t>
            </a:r>
          </a:p>
          <a:p>
            <a:pPr marL="1722438" indent="-285750">
              <a:buFontTx/>
              <a:buChar char="-"/>
            </a:pPr>
            <a:r>
              <a:rPr lang="fr-FR" sz="1100" dirty="0"/>
              <a:t>Etudier la conversion progressive des AC- en recettes fiscales de manière transparente pour le contribuable.</a:t>
            </a:r>
          </a:p>
          <a:p>
            <a:pPr marL="1436688"/>
            <a:endParaRPr lang="fr-FR" sz="1100" dirty="0"/>
          </a:p>
          <a:p>
            <a:pPr marL="285750" indent="-285750">
              <a:buFont typeface="Wingdings" panose="05000000000000000000" pitchFamily="2" charset="2"/>
              <a:buChar char="Ø"/>
            </a:pPr>
            <a:r>
              <a:rPr lang="fr-FR" sz="1100" b="1" dirty="0"/>
              <a:t>En section d’investissement : Rationaliser et lisser le PPI dans le temps </a:t>
            </a:r>
            <a:r>
              <a:rPr lang="fr-FR" sz="1100" b="1"/>
              <a:t>à l’horizon </a:t>
            </a:r>
            <a:r>
              <a:rPr lang="fr-FR" sz="1100" b="1" dirty="0"/>
              <a:t>2030 et au-delà en phase avec le projet de territoire, pour l’adapter aux capacités de la 3co et savoir déterminer les priorités budgétaires :</a:t>
            </a:r>
          </a:p>
          <a:p>
            <a:endParaRPr lang="fr-FR" sz="1100" dirty="0"/>
          </a:p>
          <a:p>
            <a:pPr marL="1079500" indent="-365125">
              <a:buFont typeface="Wingdings" panose="05000000000000000000" pitchFamily="2" charset="2"/>
              <a:buChar char="ü"/>
            </a:pPr>
            <a:r>
              <a:rPr lang="fr-FR" sz="1100" dirty="0"/>
              <a:t>Définir des priorités sur la base du projet de territoire validé en octobre 2023</a:t>
            </a:r>
          </a:p>
          <a:p>
            <a:pPr marL="1079500" indent="-365125">
              <a:buFont typeface="Wingdings" panose="05000000000000000000" pitchFamily="2" charset="2"/>
              <a:buChar char="ü"/>
            </a:pPr>
            <a:r>
              <a:rPr lang="fr-FR" sz="1100" dirty="0"/>
              <a:t>Concentrer l’ingénierie communautaire sur la mobilisation des subventions d’équipement qui seront accordées sur la base de la crédibilité du projet global</a:t>
            </a:r>
          </a:p>
          <a:p>
            <a:pPr marL="1079500" indent="-365125">
              <a:buFont typeface="Wingdings" panose="05000000000000000000" pitchFamily="2" charset="2"/>
              <a:buChar char="ü"/>
            </a:pPr>
            <a:r>
              <a:rPr lang="fr-FR" sz="1100" dirty="0"/>
              <a:t>Conditionner le volume de recours à l’emprunt au maintien d’un objectif structurel d’épargne nette &gt; 1.500.000 € / an pour maintenir un niveau d’endettement maîtrisé.</a:t>
            </a:r>
          </a:p>
        </p:txBody>
      </p:sp>
      <p:sp>
        <p:nvSpPr>
          <p:cNvPr id="5" name="Espace réservé de la date 4">
            <a:extLst>
              <a:ext uri="{FF2B5EF4-FFF2-40B4-BE49-F238E27FC236}">
                <a16:creationId xmlns:a16="http://schemas.microsoft.com/office/drawing/2014/main" id="{BED639C7-1142-8899-E5B4-E4FE1F66612A}"/>
              </a:ext>
            </a:extLst>
          </p:cNvPr>
          <p:cNvSpPr>
            <a:spLocks noGrp="1"/>
          </p:cNvSpPr>
          <p:nvPr>
            <p:ph type="dt" sz="half" idx="10"/>
          </p:nvPr>
        </p:nvSpPr>
        <p:spPr/>
        <p:txBody>
          <a:bodyPr/>
          <a:lstStyle/>
          <a:p>
            <a:fld id="{1425A94F-9299-4A69-BE16-9D91E0C53934}" type="datetime1">
              <a:rPr lang="fr-FR" smtClean="0"/>
              <a:t>14/03/2024</a:t>
            </a:fld>
            <a:endParaRPr lang="fr-FR"/>
          </a:p>
        </p:txBody>
      </p:sp>
      <p:sp>
        <p:nvSpPr>
          <p:cNvPr id="8" name="Espace réservé du numéro de diapositive 7">
            <a:extLst>
              <a:ext uri="{FF2B5EF4-FFF2-40B4-BE49-F238E27FC236}">
                <a16:creationId xmlns:a16="http://schemas.microsoft.com/office/drawing/2014/main" id="{255A1B97-1726-C02F-6631-55C93E4BEE0E}"/>
              </a:ext>
            </a:extLst>
          </p:cNvPr>
          <p:cNvSpPr>
            <a:spLocks noGrp="1"/>
          </p:cNvSpPr>
          <p:nvPr>
            <p:ph type="sldNum" sz="quarter" idx="12"/>
          </p:nvPr>
        </p:nvSpPr>
        <p:spPr/>
        <p:txBody>
          <a:bodyPr/>
          <a:lstStyle/>
          <a:p>
            <a:fld id="{3229C486-617B-48DC-ACC4-7FB013321976}" type="slidenum">
              <a:rPr lang="fr-FR" smtClean="0"/>
              <a:t>10</a:t>
            </a:fld>
            <a:endParaRPr lang="fr-FR"/>
          </a:p>
        </p:txBody>
      </p:sp>
    </p:spTree>
    <p:extLst>
      <p:ext uri="{BB962C8B-B14F-4D97-AF65-F5344CB8AC3E}">
        <p14:creationId xmlns:p14="http://schemas.microsoft.com/office/powerpoint/2010/main" val="120949487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Override1.xml><?xml version="1.0" encoding="utf-8"?>
<a:themeOverride xmlns:a="http://schemas.openxmlformats.org/drawingml/2006/main">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1201</TotalTime>
  <Words>2325</Words>
  <Application>Microsoft Office PowerPoint</Application>
  <PresentationFormat>Grand écran</PresentationFormat>
  <Paragraphs>165</Paragraphs>
  <Slides>10</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10</vt:i4>
      </vt:variant>
    </vt:vector>
  </HeadingPairs>
  <TitlesOfParts>
    <vt:vector size="15" baseType="lpstr">
      <vt:lpstr>Arial</vt:lpstr>
      <vt:lpstr>Calibri</vt:lpstr>
      <vt:lpstr>Calibri Light</vt:lpstr>
      <vt:lpstr>Wingdings</vt:lpstr>
      <vt:lpstr>Thème Office</vt:lpstr>
      <vt:lpstr>Compte Administratif 2023 et Budget 2024</vt:lpstr>
      <vt:lpstr>Compte Administratif 2023 et Budget 2024</vt:lpstr>
      <vt:lpstr> Compte Administratif 2023 et Budget 2024</vt:lpstr>
      <vt:lpstr>Compte Administratif 2023 et Budget 2024</vt:lpstr>
      <vt:lpstr>Compte Administratif 2023 et Budget 2024</vt:lpstr>
      <vt:lpstr>Compte Administratif 2023 et Budget 2024</vt:lpstr>
      <vt:lpstr>Compte administratif  2023 et Budget 2024</vt:lpstr>
      <vt:lpstr>CA 2023 et Budget 2024</vt:lpstr>
      <vt:lpstr>CA 2023 et Budget 2024</vt:lpstr>
      <vt:lpstr>CA 2023 et Budget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Débat d’orientation budgétaire 2023</dc:title>
  <dc:creator>Christophe DUFFY</dc:creator>
  <cp:lastModifiedBy>Christophe DUFFY</cp:lastModifiedBy>
  <cp:revision>117</cp:revision>
  <cp:lastPrinted>2023-02-01T10:08:18Z</cp:lastPrinted>
  <dcterms:created xsi:type="dcterms:W3CDTF">2023-01-30T11:36:45Z</dcterms:created>
  <dcterms:modified xsi:type="dcterms:W3CDTF">2024-03-14T11:45:09Z</dcterms:modified>
</cp:coreProperties>
</file>